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98" r:id="rId4"/>
    <p:sldId id="258" r:id="rId5"/>
    <p:sldId id="259" r:id="rId6"/>
    <p:sldId id="278" r:id="rId7"/>
    <p:sldId id="260" r:id="rId8"/>
    <p:sldId id="264" r:id="rId9"/>
    <p:sldId id="283" r:id="rId10"/>
    <p:sldId id="261" r:id="rId11"/>
    <p:sldId id="262" r:id="rId12"/>
    <p:sldId id="263" r:id="rId13"/>
    <p:sldId id="267" r:id="rId14"/>
    <p:sldId id="266" r:id="rId15"/>
    <p:sldId id="268" r:id="rId16"/>
    <p:sldId id="265" r:id="rId17"/>
    <p:sldId id="271" r:id="rId18"/>
    <p:sldId id="269" r:id="rId19"/>
    <p:sldId id="288" r:id="rId20"/>
    <p:sldId id="270" r:id="rId21"/>
    <p:sldId id="272" r:id="rId22"/>
    <p:sldId id="280" r:id="rId23"/>
    <p:sldId id="273" r:id="rId24"/>
    <p:sldId id="274" r:id="rId25"/>
    <p:sldId id="279" r:id="rId26"/>
    <p:sldId id="276" r:id="rId27"/>
    <p:sldId id="277" r:id="rId28"/>
    <p:sldId id="275" r:id="rId29"/>
    <p:sldId id="281" r:id="rId30"/>
    <p:sldId id="285" r:id="rId31"/>
    <p:sldId id="287" r:id="rId32"/>
    <p:sldId id="289" r:id="rId33"/>
    <p:sldId id="290" r:id="rId34"/>
    <p:sldId id="282" r:id="rId35"/>
    <p:sldId id="284" r:id="rId36"/>
    <p:sldId id="294" r:id="rId37"/>
    <p:sldId id="291" r:id="rId38"/>
    <p:sldId id="293" r:id="rId39"/>
    <p:sldId id="295" r:id="rId40"/>
    <p:sldId id="296" r:id="rId41"/>
    <p:sldId id="297" r:id="rId42"/>
    <p:sldId id="292" r:id="rId43"/>
    <p:sldId id="299" r:id="rId44"/>
  </p:sldIdLst>
  <p:sldSz cx="9144000" cy="6858000" type="screen4x3"/>
  <p:notesSz cx="6858000" cy="9144000"/>
  <p:defaultTextStyle>
    <a:defPPr>
      <a:defRPr lang="bg-BG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4" autoAdjust="0"/>
    <p:restoredTop sz="94737" autoAdjust="0"/>
  </p:normalViewPr>
  <p:slideViewPr>
    <p:cSldViewPr>
      <p:cViewPr>
        <p:scale>
          <a:sx n="60" d="100"/>
          <a:sy n="60" d="100"/>
        </p:scale>
        <p:origin x="-898" y="-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5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AE89D0F-50DF-4FE6-9654-89F8C5147984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bg-BG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E2A4DE8-3CFC-4C5E-8A5C-78ABE2C2B585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132044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8F3002-D585-4E12-8918-6D67BB3F246C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bg-BG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0ACFF7-6E8F-4027-BB2D-F2BCA8CC4730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7566D34-272E-4EC1-88EB-784C4BADA54C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71D3989-3796-4961-A3FC-D96FA7E0FE41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316506-1009-4A68-AC7C-225866B41C30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5B5D82-1D4D-422F-9199-E7C105C11DC2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87FF0E-D6CF-4109-9FE3-6C2E1B2DEC06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C2836B-8F38-4974-80D5-73AAD4E8DBCF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2F4104-8CF0-4640-AA62-8E081FC94649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bg-B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BBE0DA-741D-483C-A908-9D4924BDCDCB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bg-BG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A7C2496-4EFC-455E-88F7-64E7CB304BA9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A97D19-D6F9-4E72-8ACC-19687046891C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E99B65-B6B6-4258-8DBF-733D45929A1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F67934-12C4-401A-B7EE-C34CC5734A3F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2A83C7-A7B9-40D6-B9A0-A5A303604A3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31F20C-6C0E-41F1-88DB-75B0D7B3A71F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94862BB-BF30-47AB-A162-C796AB72A52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8C1C106-D263-4845-8F17-334C69543D2E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92FEC4-3351-474C-B2A4-01CD273C56BD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6BF137-5F96-4361-905A-537D37DAF980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4C5DC9-F028-4979-A99C-71EBAAF8090C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041C75-4A34-4E81-83DC-724DD9F1587D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975177-9D18-47FA-90B3-C81D75D64442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DE33D3-8A44-45A7-B787-9F19079EF9F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1F88C8-DF35-42F7-A92B-85057F8903AF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E7A8A0D-9ADF-4E55-8F6D-6F03C3DCA7C6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882E8F-EE58-4F79-A510-7830DE5BA3E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B430B3-61FF-4584-B6A3-B0E0B81F2B18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836FE2-3D63-4353-BCE6-B3FFEC2B167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F02E3E-BCBE-47BB-A1A2-5D6A72A4659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ECF127-FAB1-4C47-9307-14C4240A4C2A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DD9C34-73DC-4D46-AD99-D7343D621E7B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D6DA6E-7B98-4EDF-A472-178160FF41DD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61151A-1FFD-4722-A97A-49B6C67B3B6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8088C0-8D57-4B7D-AB2E-9EB6427DA495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58961D-3035-45B3-B6A1-6A90AE85ACCF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2DED069-4E96-41A2-BDBD-CC85DDF552F3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420F5E-5919-4AD8-8D74-6B095D37147C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46DF69-0127-450A-B056-00F41C6895F9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bg-BG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6EBF7-1D45-4284-9FC0-CFA353FB7262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bg-BG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72EB8F-8936-4AE9-A59D-3DD3CBA17161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8675C03-FD61-48D4-A484-08C52FDEEDCD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422C9A-1C00-4E86-81B6-D2E22241C511}" type="slidenum">
              <a:rPr lang="bg-BG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Untitled-1 cop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47638" y="-71438"/>
            <a:ext cx="9363076" cy="70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68952D-D021-42C3-A29C-A5C696364FC1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0E3F-6DE6-4145-B648-9A1ADA08A22B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336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AB09E2-A5F1-487C-B1CC-DA3EF97D77EC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7CFE4-AA6B-4723-B874-311805D585EB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75758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D50F23-FD8B-4374-B417-8AE4E94FB803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6ACDD6-0F0F-4C05-AE96-A2743DAE9FDA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580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70A1F-4B8F-408F-8083-C1ECC0D7614F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1DD44-897B-4A52-BD34-A4DD99A5F20C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1285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B156D3-7FCE-4209-808F-97438B16A8DB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B6173-2DCE-469C-8A41-A48204107A10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9165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13CD8-0094-4C0E-8486-8FAE6CC095D2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087E03-4BFF-4765-AAF2-C4577C393F83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7831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63A6C-F712-455E-909B-3F295DB6E7A1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E35D6-A0E9-45F7-B3B9-842A54F91E3A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1363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A55CF-BE0E-4A9F-805F-AA35F5EE2F28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45670B-17C3-4E6C-BFE0-D6A36CB3F104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78499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48FB0-07F4-4168-9369-20574178FFCB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FACB1-10BD-4EBF-A4A2-B5FDE189DBDD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40632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A072C0-CDF0-46AB-878E-853DF3159693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8C66B-2E2D-4F71-9E97-7D1817289AE8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98447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C17CB6-1D52-4BEE-BCE2-EAD9C341FFA1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F6CDCC-9D8E-4DC5-BDFF-A978233B6493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7663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bg-BG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766A5DC-D81A-4E28-B5B5-C15E4A9DCC2C}" type="datetimeFigureOut">
              <a:rPr lang="bg-BG"/>
              <a:pPr>
                <a:defRPr/>
              </a:pPr>
              <a:t>28.11.2011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DE96054-3ACB-459D-BFC0-153CC15E0E79}" type="slidenum">
              <a:rPr lang="bg-BG"/>
              <a:pPr>
                <a:defRPr/>
              </a:pPr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hyperlink" Target="http://www.malkiobyavi.com/" TargetMode="External"/><Relationship Id="rId7" Type="http://schemas.openxmlformats.org/officeDocument/2006/relationships/hyperlink" Target="http://www.webdesign-stor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thesmallad.com/" TargetMode="External"/><Relationship Id="rId5" Type="http://schemas.openxmlformats.org/officeDocument/2006/relationships/hyperlink" Target="http://www.e-plovdiv.com/" TargetMode="External"/><Relationship Id="rId4" Type="http://schemas.openxmlformats.org/officeDocument/2006/relationships/hyperlink" Target="http://www.ideabg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ordpress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ordpress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p.ideabg.com/?p=12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ebmasterserve.com/forum.php" TargetMode="External"/><Relationship Id="rId3" Type="http://schemas.openxmlformats.org/officeDocument/2006/relationships/image" Target="../media/image38.jpeg"/><Relationship Id="rId7" Type="http://schemas.openxmlformats.org/officeDocument/2006/relationships/hyperlink" Target="http://forums.digitalpoint.com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earchengines.bg/" TargetMode="External"/><Relationship Id="rId5" Type="http://schemas.openxmlformats.org/officeDocument/2006/relationships/hyperlink" Target="http://www.w3.org/TR/mobile-bp/" TargetMode="External"/><Relationship Id="rId4" Type="http://schemas.openxmlformats.org/officeDocument/2006/relationships/hyperlink" Target="http://pagespeed.googlelabs.com/" TargetMode="External"/><Relationship Id="rId9" Type="http://schemas.openxmlformats.org/officeDocument/2006/relationships/hyperlink" Target="http://www.seomoz.org/blo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borislav.ideabg.com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googleblog.blogspot.com/" TargetMode="External"/><Relationship Id="rId3" Type="http://schemas.openxmlformats.org/officeDocument/2006/relationships/hyperlink" Target="https://www.google.com/webmasters/tools/" TargetMode="External"/><Relationship Id="rId7" Type="http://schemas.openxmlformats.org/officeDocument/2006/relationships/hyperlink" Target="http://insidesearch.blogspo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ooglewebmastercentral.blogspot.com/" TargetMode="External"/><Relationship Id="rId5" Type="http://schemas.openxmlformats.org/officeDocument/2006/relationships/hyperlink" Target="http://www.google.com/support/forum/p/Webmasters" TargetMode="External"/><Relationship Id="rId4" Type="http://schemas.openxmlformats.org/officeDocument/2006/relationships/hyperlink" Target="http://www.google.com/support/webmaster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685800" y="1785938"/>
            <a:ext cx="7772400" cy="1470025"/>
          </a:xfrm>
        </p:spPr>
        <p:txBody>
          <a:bodyPr/>
          <a:lstStyle/>
          <a:p>
            <a:pPr eaLnBrk="1" hangingPunct="1"/>
            <a:r>
              <a:rPr lang="bg-BG" sz="4800" b="1" smtClean="0"/>
              <a:t>Създаване и оптимизация</a:t>
            </a:r>
            <a:r>
              <a:rPr lang="en-GB" sz="4800" b="1" smtClean="0"/>
              <a:t/>
            </a:r>
            <a:br>
              <a:rPr lang="en-GB" sz="4800" b="1" smtClean="0"/>
            </a:br>
            <a:r>
              <a:rPr lang="bg-BG" sz="4800" b="1" smtClean="0"/>
              <a:t> на уеб сайт</a:t>
            </a:r>
            <a:br>
              <a:rPr lang="bg-BG" sz="4800" b="1" smtClean="0"/>
            </a:br>
            <a:endParaRPr lang="bg-BG" sz="4800" b="1" smtClean="0"/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1371600" y="3500438"/>
            <a:ext cx="6400800" cy="1752600"/>
          </a:xfrm>
        </p:spPr>
        <p:txBody>
          <a:bodyPr/>
          <a:lstStyle/>
          <a:p>
            <a:pPr eaLnBrk="1" hangingPunct="1"/>
            <a:r>
              <a:rPr lang="bg-BG" smtClean="0">
                <a:solidFill>
                  <a:schemeClr val="tx1"/>
                </a:solidFill>
              </a:rPr>
              <a:t>Лектор:</a:t>
            </a:r>
          </a:p>
          <a:p>
            <a:pPr eaLnBrk="1" hangingPunct="1"/>
            <a:r>
              <a:rPr lang="bg-BG" b="1" smtClean="0">
                <a:solidFill>
                  <a:schemeClr val="tx1"/>
                </a:solidFill>
              </a:rPr>
              <a:t>Борислав Арапчев</a:t>
            </a:r>
          </a:p>
          <a:p>
            <a:pPr eaLnBrk="1" hangingPunct="1"/>
            <a:r>
              <a:rPr lang="bg-BG" smtClean="0">
                <a:solidFill>
                  <a:schemeClr val="tx1"/>
                </a:solidFill>
              </a:rPr>
              <a:t>Идея Студио ООД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Избор на домейн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 bwMode="auto">
          <a:xfrm>
            <a:off x="214313" y="2071688"/>
            <a:ext cx="3571875" cy="63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bg-BG" sz="3000" dirty="0" smtClean="0">
                <a:latin typeface="+mn-lt"/>
                <a:cs typeface="+mn-cs"/>
              </a:rPr>
              <a:t>марка</a:t>
            </a:r>
            <a:endParaRPr lang="bg-BG" sz="3000" dirty="0"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bg-BG" sz="3000" dirty="0"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bg-BG" sz="3000" b="1" dirty="0">
              <a:latin typeface="+mn-lt"/>
              <a:cs typeface="+mn-cs"/>
            </a:endParaRPr>
          </a:p>
        </p:txBody>
      </p:sp>
      <p:sp>
        <p:nvSpPr>
          <p:cNvPr id="8" name="Subtitle 5"/>
          <p:cNvSpPr txBox="1">
            <a:spLocks/>
          </p:cNvSpPr>
          <p:nvPr/>
        </p:nvSpPr>
        <p:spPr bwMode="auto">
          <a:xfrm>
            <a:off x="5357813" y="2071688"/>
            <a:ext cx="3571875" cy="63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bg-BG" sz="3000" dirty="0">
                <a:latin typeface="+mn-lt"/>
                <a:cs typeface="+mn-cs"/>
              </a:rPr>
              <a:t>ключова дума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000" b="1" dirty="0">
                <a:latin typeface="+mn-lt"/>
                <a:cs typeface="+mn-cs"/>
              </a:rPr>
              <a:t/>
            </a:r>
            <a:br>
              <a:rPr lang="en-US" sz="3000" b="1" dirty="0">
                <a:latin typeface="+mn-lt"/>
                <a:cs typeface="+mn-cs"/>
              </a:rPr>
            </a:br>
            <a:r>
              <a:rPr lang="en-US" sz="3000" b="1" noProof="1" smtClean="0">
                <a:latin typeface="+mn-lt"/>
                <a:cs typeface="+mn-cs"/>
              </a:rPr>
              <a:t>gazirananapitka.com</a:t>
            </a: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3000" b="1" dirty="0"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endParaRPr lang="en-US" sz="3000" b="1" dirty="0">
              <a:latin typeface="+mn-lt"/>
              <a:cs typeface="+mn-cs"/>
            </a:endParaRPr>
          </a:p>
          <a:p>
            <a:pPr algn="ctr" fontAlgn="auto">
              <a:spcBef>
                <a:spcPct val="20000"/>
              </a:spcBef>
              <a:spcAft>
                <a:spcPts val="0"/>
              </a:spcAft>
              <a:buFont typeface="Arial" charset="0"/>
              <a:buNone/>
              <a:defRPr/>
            </a:pPr>
            <a:r>
              <a:rPr lang="en-US" sz="3000" b="1" dirty="0">
                <a:latin typeface="+mn-lt"/>
                <a:cs typeface="+mn-cs"/>
              </a:rPr>
              <a:t>shokolad.com</a:t>
            </a:r>
            <a:endParaRPr lang="bg-BG" sz="3000" b="1" dirty="0">
              <a:latin typeface="+mn-lt"/>
              <a:cs typeface="+mn-cs"/>
            </a:endParaRPr>
          </a:p>
        </p:txBody>
      </p:sp>
      <p:pic>
        <p:nvPicPr>
          <p:cNvPr id="12294" name="Picture 8" descr="small-COCA_COLA_LOGO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538" y="3068638"/>
            <a:ext cx="20621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9" descr="milka_11434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563" y="3857625"/>
            <a:ext cx="2071687" cy="207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3315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Избор на домейн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 bwMode="auto">
          <a:xfrm>
            <a:off x="357188" y="2500313"/>
            <a:ext cx="8358187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3000" dirty="0">
                <a:latin typeface="+mn-lt"/>
                <a:cs typeface="+mn-cs"/>
              </a:rPr>
              <a:t> </a:t>
            </a:r>
            <a:r>
              <a:rPr lang="bg-BG" sz="3000" dirty="0">
                <a:latin typeface="+mn-lt"/>
                <a:cs typeface="+mn-cs"/>
              </a:rPr>
              <a:t>максимално кратък домейн: </a:t>
            </a:r>
            <a:r>
              <a:rPr lang="en-US" sz="3000" b="1" dirty="0">
                <a:latin typeface="+mn-lt"/>
                <a:cs typeface="+mn-cs"/>
              </a:rPr>
              <a:t>ime.com</a:t>
            </a:r>
            <a:r>
              <a:rPr lang="bg-BG" sz="3000" b="1" dirty="0">
                <a:latin typeface="+mn-lt"/>
                <a:cs typeface="+mn-cs"/>
              </a:rPr>
              <a:t> </a:t>
            </a:r>
            <a:r>
              <a:rPr lang="bg-BG" sz="3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t>(макс 253)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bg-BG" sz="3000" dirty="0">
                <a:latin typeface="+mn-lt"/>
                <a:cs typeface="+mn-cs"/>
              </a:rPr>
              <a:t> </a:t>
            </a:r>
            <a:r>
              <a:rPr lang="en-US" sz="3000" dirty="0">
                <a:latin typeface="+mn-lt"/>
                <a:cs typeface="+mn-cs"/>
              </a:rPr>
              <a:t>com, net, org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bg-BG" sz="3000" dirty="0">
                <a:latin typeface="+mn-lt"/>
                <a:cs typeface="+mn-cs"/>
              </a:rPr>
              <a:t> без тире – за препоръчване</a:t>
            </a:r>
            <a:endParaRPr lang="en-US" sz="30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bg-BG" sz="3000" dirty="0">
                <a:latin typeface="+mn-lt"/>
                <a:cs typeface="+mn-cs"/>
              </a:rPr>
              <a:t> числа в домейна?</a:t>
            </a:r>
            <a:endParaRPr lang="en-US" sz="30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endParaRPr lang="bg-BG" sz="3000" b="1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4339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Избор на домейн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14340" name="Picture 4" descr="First-20-domain-names-ever-registered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1163" y="2714625"/>
            <a:ext cx="34385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5"/>
          <p:cNvSpPr txBox="1">
            <a:spLocks/>
          </p:cNvSpPr>
          <p:nvPr/>
        </p:nvSpPr>
        <p:spPr bwMode="auto">
          <a:xfrm>
            <a:off x="357188" y="2357438"/>
            <a:ext cx="8358187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bg-BG" sz="3000" b="1" dirty="0">
                <a:latin typeface="+mn-lt"/>
                <a:cs typeface="+mn-cs"/>
              </a:rPr>
              <a:t>По държава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3000" dirty="0">
                <a:latin typeface="+mn-lt"/>
                <a:cs typeface="+mn-cs"/>
              </a:rPr>
              <a:t> com, net, org</a:t>
            </a:r>
            <a:endParaRPr lang="bg-BG" sz="30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bg-BG" sz="3000" dirty="0">
                <a:latin typeface="+mn-lt"/>
                <a:cs typeface="+mn-cs"/>
              </a:rPr>
              <a:t> </a:t>
            </a:r>
            <a:r>
              <a:rPr lang="en-US" sz="3000" dirty="0">
                <a:latin typeface="+mn-lt"/>
                <a:cs typeface="+mn-cs"/>
              </a:rPr>
              <a:t>us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3000" dirty="0">
                <a:latin typeface="+mn-lt"/>
                <a:cs typeface="+mn-cs"/>
              </a:rPr>
              <a:t> co.uk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3000" dirty="0">
                <a:latin typeface="+mn-lt"/>
                <a:cs typeface="+mn-cs"/>
              </a:rPr>
              <a:t> </a:t>
            </a:r>
            <a:r>
              <a:rPr lang="en-US" sz="3000" dirty="0" err="1">
                <a:latin typeface="+mn-lt"/>
                <a:cs typeface="+mn-cs"/>
              </a:rPr>
              <a:t>bg</a:t>
            </a:r>
            <a:endParaRPr lang="bg-BG" sz="3000" b="1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5363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Домейн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 bwMode="auto">
          <a:xfrm>
            <a:off x="4286250" y="2786063"/>
            <a:ext cx="4429125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bg-BG" sz="3000" dirty="0">
                <a:solidFill>
                  <a:srgbClr val="FF0000"/>
                </a:solidFill>
                <a:latin typeface="+mn-lt"/>
                <a:cs typeface="+mn-cs"/>
              </a:rPr>
              <a:t>Огромна грешка 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bg-BG" sz="30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bg-BG" sz="3000" b="1" dirty="0">
                <a:latin typeface="+mn-lt"/>
                <a:cs typeface="+mn-cs"/>
              </a:rPr>
              <a:t>Изтекъл домейн!</a:t>
            </a:r>
          </a:p>
        </p:txBody>
      </p:sp>
      <p:pic>
        <p:nvPicPr>
          <p:cNvPr id="15365" name="Picture 4" descr="warnin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2430463"/>
            <a:ext cx="3071812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6387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Избор на хостинг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sp>
        <p:nvSpPr>
          <p:cNvPr id="7" name="Subtitle 5"/>
          <p:cNvSpPr txBox="1">
            <a:spLocks/>
          </p:cNvSpPr>
          <p:nvPr/>
        </p:nvSpPr>
        <p:spPr bwMode="auto">
          <a:xfrm>
            <a:off x="285750" y="2571750"/>
            <a:ext cx="8358188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600" dirty="0">
                <a:latin typeface="+mn-lt"/>
                <a:cs typeface="+mn-cs"/>
              </a:rPr>
              <a:t> </a:t>
            </a:r>
            <a:r>
              <a:rPr lang="bg-BG" sz="2600" dirty="0">
                <a:latin typeface="+mn-lt"/>
                <a:cs typeface="+mn-cs"/>
              </a:rPr>
              <a:t>надежден – 99% </a:t>
            </a:r>
            <a:r>
              <a:rPr lang="en-US" sz="2600" dirty="0">
                <a:latin typeface="+mn-lt"/>
                <a:cs typeface="+mn-cs"/>
              </a:rPr>
              <a:t>uptime</a:t>
            </a:r>
            <a:endParaRPr lang="bg-BG" sz="2600" i="1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bg-BG" sz="2600" dirty="0">
                <a:latin typeface="+mn-lt"/>
                <a:cs typeface="+mn-cs"/>
              </a:rPr>
              <a:t> бърз</a:t>
            </a:r>
            <a:endParaRPr lang="en-US" sz="26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600" dirty="0">
                <a:latin typeface="+mn-lt"/>
                <a:cs typeface="+mn-cs"/>
              </a:rPr>
              <a:t> backup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buFontTx/>
              <a:buChar char="-"/>
              <a:defRPr/>
            </a:pPr>
            <a:r>
              <a:rPr lang="en-US" sz="2600" dirty="0">
                <a:latin typeface="+mn-lt"/>
                <a:cs typeface="+mn-cs"/>
              </a:rPr>
              <a:t> </a:t>
            </a:r>
            <a:r>
              <a:rPr lang="bg-BG" sz="2600" dirty="0">
                <a:latin typeface="+mn-lt"/>
                <a:cs typeface="+mn-cs"/>
              </a:rPr>
              <a:t>кеширане и </a:t>
            </a:r>
            <a:r>
              <a:rPr lang="en-US" sz="2600" dirty="0" err="1">
                <a:latin typeface="+mn-lt"/>
                <a:cs typeface="+mn-cs"/>
              </a:rPr>
              <a:t>gzip</a:t>
            </a:r>
            <a:r>
              <a:rPr lang="en-US" sz="2600" dirty="0">
                <a:latin typeface="+mn-lt"/>
                <a:cs typeface="+mn-cs"/>
              </a:rPr>
              <a:t> </a:t>
            </a:r>
            <a:r>
              <a:rPr lang="bg-BG" sz="2600" dirty="0">
                <a:latin typeface="+mn-lt"/>
                <a:cs typeface="+mn-cs"/>
              </a:rPr>
              <a:t>от страна на сървъра</a:t>
            </a:r>
            <a:endParaRPr lang="bg-BG" sz="2600" b="1" dirty="0">
              <a:latin typeface="+mn-lt"/>
              <a:cs typeface="+mn-cs"/>
            </a:endParaRPr>
          </a:p>
        </p:txBody>
      </p:sp>
      <p:pic>
        <p:nvPicPr>
          <p:cNvPr id="16389" name="Picture 4" descr="rack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750" y="2447925"/>
            <a:ext cx="28575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7411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Хостинг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17412" name="Picture 7" descr="warning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0688" y="2357438"/>
            <a:ext cx="3071812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5"/>
          <p:cNvSpPr txBox="1">
            <a:spLocks/>
          </p:cNvSpPr>
          <p:nvPr/>
        </p:nvSpPr>
        <p:spPr bwMode="auto">
          <a:xfrm>
            <a:off x="500063" y="2571750"/>
            <a:ext cx="4429125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bg-BG" sz="3000" dirty="0">
                <a:solidFill>
                  <a:srgbClr val="FF0000"/>
                </a:solidFill>
                <a:latin typeface="+mn-lt"/>
                <a:cs typeface="+mn-cs"/>
              </a:rPr>
              <a:t>Огромна грешка </a:t>
            </a: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endParaRPr lang="bg-BG" sz="3000" dirty="0">
              <a:latin typeface="+mn-lt"/>
              <a:cs typeface="+mn-cs"/>
            </a:endParaRPr>
          </a:p>
          <a:p>
            <a:pPr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bg-BG" sz="3000" b="1" dirty="0">
                <a:latin typeface="+mn-lt"/>
                <a:cs typeface="+mn-cs"/>
              </a:rPr>
              <a:t>Изтекъл хостинг!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8435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дизайн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18436" name="Picture 4" descr="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000" y="2060575"/>
            <a:ext cx="63500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9459" name="Subtitle 5"/>
          <p:cNvSpPr>
            <a:spLocks noGrp="1"/>
          </p:cNvSpPr>
          <p:nvPr>
            <p:ph type="subTitle" idx="1"/>
          </p:nvPr>
        </p:nvSpPr>
        <p:spPr>
          <a:xfrm>
            <a:off x="571500" y="642938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дизайн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19460" name="Picture 5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2500" y="1601788"/>
            <a:ext cx="7239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0483" name="Subtitle 5"/>
          <p:cNvSpPr>
            <a:spLocks noGrp="1"/>
          </p:cNvSpPr>
          <p:nvPr>
            <p:ph type="subTitle" idx="1"/>
          </p:nvPr>
        </p:nvSpPr>
        <p:spPr>
          <a:xfrm>
            <a:off x="571500" y="1000125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дизайн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20484" name="Picture 5" descr="design-diseas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9750" y="2100263"/>
            <a:ext cx="55245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1507" name="Subtitle 5"/>
          <p:cNvSpPr>
            <a:spLocks noGrp="1"/>
          </p:cNvSpPr>
          <p:nvPr>
            <p:ph type="subTitle" idx="1"/>
          </p:nvPr>
        </p:nvSpPr>
        <p:spPr>
          <a:xfrm>
            <a:off x="571500" y="785813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дизайн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6" name="Picture 5" descr="special-Untitled-4 cop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5061" y="1770817"/>
            <a:ext cx="6465292" cy="42244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>Представяне</a:t>
            </a:r>
            <a:br>
              <a:rPr lang="bg-BG" smtClean="0"/>
            </a:br>
            <a:endParaRPr lang="bg-BG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71938" y="1714500"/>
            <a:ext cx="5072062" cy="4214813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2600" b="1" dirty="0" smtClean="0">
                <a:solidFill>
                  <a:schemeClr val="tx1"/>
                </a:solidFill>
              </a:rPr>
              <a:t>5 основни проекта от 2001 насам</a:t>
            </a: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  <a:hlinkClick r:id="rId3"/>
              </a:rPr>
              <a:t>malkiobyavi.com</a:t>
            </a:r>
            <a:endParaRPr lang="en-GB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  <a:hlinkClick r:id="rId4"/>
              </a:rPr>
              <a:t>ideabg.com</a:t>
            </a:r>
            <a:endParaRPr lang="en-GB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  <a:hlinkClick r:id="rId5"/>
              </a:rPr>
              <a:t>e-plovdiv.com</a:t>
            </a:r>
            <a:endParaRPr lang="en-GB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  <a:hlinkClick r:id="rId6"/>
              </a:rPr>
              <a:t>thesmallad.com</a:t>
            </a:r>
            <a:endParaRPr lang="en-GB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en-GB" b="1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  <a:hlinkClick r:id="rId7"/>
              </a:rPr>
              <a:t>webdesign-store.com</a:t>
            </a:r>
            <a:r>
              <a:rPr lang="en-GB" b="1" dirty="0" smtClean="0">
                <a:solidFill>
                  <a:schemeClr val="tx1"/>
                </a:solidFill>
              </a:rPr>
              <a:t>  </a:t>
            </a:r>
            <a:endParaRPr lang="bg-BG" b="1" dirty="0" smtClean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bg-BG" dirty="0" smtClean="0"/>
          </a:p>
        </p:txBody>
      </p:sp>
      <p:pic>
        <p:nvPicPr>
          <p:cNvPr id="4100" name="Picture 3" descr="21-07-2011-04-39_borislav-arapchev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63" y="1714500"/>
            <a:ext cx="3430587" cy="421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2531" name="Subtitle 5"/>
          <p:cNvSpPr>
            <a:spLocks noGrp="1"/>
          </p:cNvSpPr>
          <p:nvPr>
            <p:ph type="subTitle" idx="1"/>
          </p:nvPr>
        </p:nvSpPr>
        <p:spPr>
          <a:xfrm>
            <a:off x="571500" y="836712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дизайн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22532" name="Picture 4" descr="Beautiful-Web-Design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7375" y="1856805"/>
            <a:ext cx="5429250" cy="411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3555" name="Subtitle 5"/>
          <p:cNvSpPr>
            <a:spLocks noGrp="1"/>
          </p:cNvSpPr>
          <p:nvPr>
            <p:ph type="subTitle" idx="1"/>
          </p:nvPr>
        </p:nvSpPr>
        <p:spPr>
          <a:xfrm>
            <a:off x="571500" y="1071563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архитектура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sp>
        <p:nvSpPr>
          <p:cNvPr id="9" name="Subtitle 5"/>
          <p:cNvSpPr txBox="1">
            <a:spLocks/>
          </p:cNvSpPr>
          <p:nvPr/>
        </p:nvSpPr>
        <p:spPr bwMode="auto">
          <a:xfrm>
            <a:off x="714375" y="2714625"/>
            <a:ext cx="80010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r>
              <a:rPr lang="bg-BG" sz="5000" dirty="0">
                <a:latin typeface="+mn-lt"/>
                <a:cs typeface="+mn-cs"/>
              </a:rPr>
              <a:t>Изключително</a:t>
            </a:r>
          </a:p>
          <a:p>
            <a:pPr algn="r">
              <a:spcBef>
                <a:spcPct val="20000"/>
              </a:spcBef>
              <a:buFont typeface="Arial" charset="0"/>
              <a:buNone/>
              <a:defRPr/>
            </a:pPr>
            <a:r>
              <a:rPr lang="bg-BG" sz="5000" dirty="0">
                <a:latin typeface="+mn-lt"/>
                <a:cs typeface="+mn-cs"/>
              </a:rPr>
              <a:t>важна!</a:t>
            </a:r>
            <a:endParaRPr lang="bg-BG" sz="5000" b="1" dirty="0">
              <a:latin typeface="+mn-lt"/>
              <a:cs typeface="+mn-cs"/>
            </a:endParaRPr>
          </a:p>
        </p:txBody>
      </p:sp>
      <p:pic>
        <p:nvPicPr>
          <p:cNvPr id="23557" name="Picture 9" descr="thank-you-note cop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2071688"/>
            <a:ext cx="3857625" cy="389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4579" name="Subtitle 5"/>
          <p:cNvSpPr>
            <a:spLocks noGrp="1"/>
          </p:cNvSpPr>
          <p:nvPr>
            <p:ph type="subTitle" idx="1"/>
          </p:nvPr>
        </p:nvSpPr>
        <p:spPr>
          <a:xfrm>
            <a:off x="428625" y="857250"/>
            <a:ext cx="8001000" cy="1000125"/>
          </a:xfrm>
        </p:spPr>
        <p:txBody>
          <a:bodyPr/>
          <a:lstStyle/>
          <a:p>
            <a:pPr eaLnBrk="1" hangingPunct="1"/>
            <a:r>
              <a:rPr lang="bg-BG" sz="5400" smtClean="0">
                <a:solidFill>
                  <a:schemeClr val="tx1"/>
                </a:solidFill>
              </a:rPr>
              <a:t>Уеб архитектура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pic>
        <p:nvPicPr>
          <p:cNvPr id="24580" name="Picture 5" descr="sorry-ima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875" y="1892300"/>
            <a:ext cx="4071938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ubtitle 5"/>
          <p:cNvSpPr txBox="1">
            <a:spLocks/>
          </p:cNvSpPr>
          <p:nvPr/>
        </p:nvSpPr>
        <p:spPr bwMode="auto">
          <a:xfrm>
            <a:off x="214313" y="5072063"/>
            <a:ext cx="8929687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  <a:buFont typeface="Arial" charset="0"/>
              <a:buNone/>
              <a:defRPr/>
            </a:pPr>
            <a:r>
              <a:rPr lang="bg-BG" sz="4400" dirty="0">
                <a:latin typeface="+mn-lt"/>
                <a:cs typeface="+mn-cs"/>
              </a:rPr>
              <a:t>Без </a:t>
            </a:r>
            <a:r>
              <a:rPr lang="en-US" sz="4400" b="1" dirty="0">
                <a:solidFill>
                  <a:srgbClr val="FF0000"/>
                </a:solidFill>
                <a:latin typeface="+mn-lt"/>
                <a:cs typeface="+mn-cs"/>
              </a:rPr>
              <a:t>1000</a:t>
            </a:r>
            <a:r>
              <a:rPr lang="en-US" sz="4400" dirty="0">
                <a:latin typeface="+mn-lt"/>
                <a:cs typeface="+mn-cs"/>
              </a:rPr>
              <a:t> </a:t>
            </a:r>
            <a:r>
              <a:rPr lang="en-US" sz="4400" dirty="0">
                <a:solidFill>
                  <a:srgbClr val="FF0000"/>
                </a:solidFill>
                <a:latin typeface="+mn-lt"/>
                <a:cs typeface="+mn-cs"/>
              </a:rPr>
              <a:t>JS</a:t>
            </a:r>
            <a:r>
              <a:rPr lang="en-US" sz="4400" dirty="0">
                <a:latin typeface="+mn-lt"/>
                <a:cs typeface="+mn-cs"/>
              </a:rPr>
              <a:t>, </a:t>
            </a:r>
            <a:r>
              <a:rPr lang="en-US" sz="4400" dirty="0">
                <a:solidFill>
                  <a:srgbClr val="FF0000"/>
                </a:solidFill>
                <a:latin typeface="+mn-lt"/>
                <a:cs typeface="+mn-cs"/>
              </a:rPr>
              <a:t>Flash-</a:t>
            </a:r>
            <a:r>
              <a:rPr lang="bg-BG" sz="4400" dirty="0">
                <a:solidFill>
                  <a:srgbClr val="FF0000"/>
                </a:solidFill>
                <a:latin typeface="+mn-lt"/>
                <a:cs typeface="+mn-cs"/>
              </a:rPr>
              <a:t>а</a:t>
            </a:r>
            <a:r>
              <a:rPr lang="en-US" sz="4400" dirty="0">
                <a:latin typeface="+mn-lt"/>
                <a:cs typeface="+mn-cs"/>
              </a:rPr>
              <a:t> </a:t>
            </a:r>
            <a:r>
              <a:rPr lang="bg-BG" sz="4400" dirty="0">
                <a:latin typeface="+mn-lt"/>
                <a:cs typeface="+mn-cs"/>
              </a:rPr>
              <a:t>и </a:t>
            </a:r>
            <a:r>
              <a:rPr lang="en-US" sz="4400" dirty="0">
                <a:solidFill>
                  <a:srgbClr val="FF0000"/>
                </a:solidFill>
                <a:latin typeface="+mn-lt"/>
                <a:cs typeface="+mn-cs"/>
              </a:rPr>
              <a:t>CSS</a:t>
            </a:r>
            <a:r>
              <a:rPr lang="en-US" sz="4400" dirty="0">
                <a:latin typeface="+mn-lt"/>
                <a:cs typeface="+mn-cs"/>
              </a:rPr>
              <a:t> </a:t>
            </a:r>
            <a:r>
              <a:rPr lang="bg-BG" sz="4400" dirty="0">
                <a:latin typeface="+mn-lt"/>
                <a:cs typeface="+mn-cs"/>
              </a:rPr>
              <a:t>файла</a:t>
            </a:r>
            <a:r>
              <a:rPr lang="bg-BG" sz="5000" dirty="0">
                <a:latin typeface="+mn-lt"/>
                <a:cs typeface="+mn-cs"/>
              </a:rPr>
              <a:t>! </a:t>
            </a:r>
            <a:r>
              <a:rPr lang="en-US" sz="5000" dirty="0">
                <a:latin typeface="+mn-lt"/>
                <a:cs typeface="+mn-cs"/>
                <a:sym typeface="Wingdings" pitchFamily="2" charset="2"/>
              </a:rPr>
              <a:t></a:t>
            </a:r>
            <a:endParaRPr lang="bg-BG" sz="5000" b="1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85875" y="1273175"/>
            <a:ext cx="6715125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bg-BG" sz="3200" b="1" dirty="0">
                <a:latin typeface="+mj-lt"/>
              </a:rPr>
              <a:t>Плоска структура</a:t>
            </a:r>
            <a:endParaRPr lang="en-US" sz="3200" b="1" dirty="0">
              <a:latin typeface="+mj-lt"/>
            </a:endParaRPr>
          </a:p>
        </p:txBody>
      </p:sp>
      <p:pic>
        <p:nvPicPr>
          <p:cNvPr id="25605" name="Picture 8" descr="arc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313" y="2411413"/>
            <a:ext cx="8501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6627" name="Subtitle 4"/>
          <p:cNvSpPr>
            <a:spLocks noGrp="1"/>
          </p:cNvSpPr>
          <p:nvPr>
            <p:ph type="subTitle" idx="1"/>
          </p:nvPr>
        </p:nvSpPr>
        <p:spPr>
          <a:xfrm>
            <a:off x="1143000" y="714375"/>
            <a:ext cx="6400800" cy="1752600"/>
          </a:xfrm>
        </p:spPr>
        <p:txBody>
          <a:bodyPr/>
          <a:lstStyle/>
          <a:p>
            <a:r>
              <a:rPr lang="bg-BG" b="1" smtClean="0">
                <a:solidFill>
                  <a:schemeClr val="tx1"/>
                </a:solidFill>
              </a:rPr>
              <a:t>Перфектният </a:t>
            </a:r>
            <a:r>
              <a:rPr lang="en-US" b="1" smtClean="0">
                <a:solidFill>
                  <a:schemeClr val="tx1"/>
                </a:solidFill>
              </a:rPr>
              <a:t>SEO </a:t>
            </a:r>
            <a:r>
              <a:rPr lang="bg-BG" b="1" smtClean="0">
                <a:solidFill>
                  <a:schemeClr val="tx1"/>
                </a:solidFill>
              </a:rPr>
              <a:t>документ</a:t>
            </a:r>
            <a:endParaRPr lang="en-US" b="1" smtClean="0">
              <a:solidFill>
                <a:schemeClr val="tx1"/>
              </a:solidFill>
            </a:endParaRPr>
          </a:p>
        </p:txBody>
      </p:sp>
      <p:pic>
        <p:nvPicPr>
          <p:cNvPr id="26628" name="Picture 4" descr="rand-perfect-seo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1558925"/>
            <a:ext cx="8001000" cy="45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7651" name="Subtitle 4"/>
          <p:cNvSpPr>
            <a:spLocks noGrp="1"/>
          </p:cNvSpPr>
          <p:nvPr>
            <p:ph type="subTitle" idx="1"/>
          </p:nvPr>
        </p:nvSpPr>
        <p:spPr>
          <a:xfrm>
            <a:off x="1143000" y="765696"/>
            <a:ext cx="6400800" cy="600472"/>
          </a:xfrm>
        </p:spPr>
        <p:txBody>
          <a:bodyPr/>
          <a:lstStyle/>
          <a:p>
            <a:r>
              <a:rPr lang="bg-BG" b="1" dirty="0" smtClean="0">
                <a:solidFill>
                  <a:schemeClr val="tx1"/>
                </a:solidFill>
              </a:rPr>
              <a:t>Перфектният </a:t>
            </a:r>
            <a:r>
              <a:rPr lang="en-US" b="1" dirty="0" smtClean="0">
                <a:solidFill>
                  <a:schemeClr val="tx1"/>
                </a:solidFill>
              </a:rPr>
              <a:t>SEO </a:t>
            </a:r>
            <a:r>
              <a:rPr lang="bg-BG" b="1" dirty="0" smtClean="0">
                <a:solidFill>
                  <a:schemeClr val="tx1"/>
                </a:solidFill>
              </a:rPr>
              <a:t>документ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7652" name="Picture 4" descr="perfect-seo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938" y="1500188"/>
            <a:ext cx="8056562" cy="454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8675" name="Subtitle 4"/>
          <p:cNvSpPr>
            <a:spLocks noGrp="1"/>
          </p:cNvSpPr>
          <p:nvPr>
            <p:ph type="subTitle" idx="1"/>
          </p:nvPr>
        </p:nvSpPr>
        <p:spPr>
          <a:xfrm>
            <a:off x="3106688" y="786383"/>
            <a:ext cx="2473424" cy="554385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SEO </a:t>
            </a:r>
            <a:r>
              <a:rPr lang="bg-BG" b="1" dirty="0" smtClean="0">
                <a:solidFill>
                  <a:schemeClr val="tx1"/>
                </a:solidFill>
              </a:rPr>
              <a:t>Текст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8676" name="Picture 5" descr="inverted-pyram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1688" y="1428750"/>
            <a:ext cx="4768850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29699" name="Subtitle 4"/>
          <p:cNvSpPr>
            <a:spLocks noGrp="1"/>
          </p:cNvSpPr>
          <p:nvPr>
            <p:ph type="subTitle" idx="1"/>
          </p:nvPr>
        </p:nvSpPr>
        <p:spPr>
          <a:xfrm>
            <a:off x="3322712" y="764704"/>
            <a:ext cx="2041376" cy="576064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</a:rPr>
              <a:t>SEO </a:t>
            </a:r>
            <a:r>
              <a:rPr lang="bg-BG" b="1" dirty="0" smtClean="0">
                <a:solidFill>
                  <a:schemeClr val="tx1"/>
                </a:solidFill>
              </a:rPr>
              <a:t>Текст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9700" name="Picture 6" descr="inverted-pyramid-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1214438"/>
            <a:ext cx="4929187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30723" name="Subtitle 4"/>
          <p:cNvSpPr>
            <a:spLocks noGrp="1"/>
          </p:cNvSpPr>
          <p:nvPr>
            <p:ph type="subTitle" idx="1"/>
          </p:nvPr>
        </p:nvSpPr>
        <p:spPr>
          <a:xfrm>
            <a:off x="5286375" y="857250"/>
            <a:ext cx="3857625" cy="1752600"/>
          </a:xfrm>
        </p:spPr>
        <p:txBody>
          <a:bodyPr/>
          <a:lstStyle/>
          <a:p>
            <a:r>
              <a:rPr lang="bg-BG" b="1" smtClean="0">
                <a:solidFill>
                  <a:schemeClr val="tx1"/>
                </a:solidFill>
              </a:rPr>
              <a:t>Вътрешни линкове</a:t>
            </a:r>
            <a:endParaRPr lang="en-US" b="1" smtClean="0">
              <a:solidFill>
                <a:schemeClr val="tx1"/>
              </a:solidFill>
            </a:endParaRPr>
          </a:p>
        </p:txBody>
      </p:sp>
      <p:pic>
        <p:nvPicPr>
          <p:cNvPr id="30724" name="Picture 5" descr="more-links cop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857250"/>
            <a:ext cx="4773612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4"/>
          <p:cNvSpPr txBox="1">
            <a:spLocks/>
          </p:cNvSpPr>
          <p:nvPr/>
        </p:nvSpPr>
        <p:spPr bwMode="auto">
          <a:xfrm>
            <a:off x="5500688" y="2143125"/>
            <a:ext cx="38576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bg-BG" sz="3200" dirty="0">
                <a:latin typeface="+mn-lt"/>
                <a:cs typeface="+mn-cs"/>
              </a:rPr>
              <a:t>Свързани</a:t>
            </a:r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bg-BG" sz="3200" dirty="0">
                <a:latin typeface="+mn-lt"/>
                <a:cs typeface="+mn-cs"/>
              </a:rPr>
              <a:t>материали</a:t>
            </a:r>
            <a:endParaRPr lang="en-US" sz="3200" dirty="0">
              <a:latin typeface="+mn-lt"/>
              <a:cs typeface="+mn-cs"/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 bwMode="auto">
          <a:xfrm>
            <a:off x="5500688" y="4105275"/>
            <a:ext cx="385762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bg-BG" sz="3200" dirty="0">
                <a:latin typeface="+mn-lt"/>
                <a:cs typeface="+mn-cs"/>
              </a:rPr>
              <a:t>Материали от същата категория</a:t>
            </a:r>
            <a:endParaRPr lang="en-US" sz="32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31747" name="Subtitle 4"/>
          <p:cNvSpPr>
            <a:spLocks noGrp="1"/>
          </p:cNvSpPr>
          <p:nvPr>
            <p:ph type="subTitle" idx="1"/>
          </p:nvPr>
        </p:nvSpPr>
        <p:spPr>
          <a:xfrm>
            <a:off x="500063" y="785813"/>
            <a:ext cx="8143875" cy="785812"/>
          </a:xfrm>
        </p:spPr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Meta Tags – </a:t>
            </a:r>
            <a:r>
              <a:rPr lang="bg-BG" b="1" dirty="0" smtClean="0">
                <a:solidFill>
                  <a:schemeClr val="tx1"/>
                </a:solidFill>
              </a:rPr>
              <a:t>езикът </a:t>
            </a:r>
            <a:r>
              <a:rPr lang="bg-BG" b="1" dirty="0" smtClean="0">
                <a:solidFill>
                  <a:schemeClr val="tx1"/>
                </a:solidFill>
              </a:rPr>
              <a:t>на търсачките</a:t>
            </a:r>
            <a:endParaRPr lang="en-US" b="1" dirty="0" smtClean="0">
              <a:solidFill>
                <a:schemeClr val="tx1"/>
              </a:solidFill>
            </a:endParaRPr>
          </a:p>
        </p:txBody>
      </p:sp>
      <p:sp>
        <p:nvSpPr>
          <p:cNvPr id="7" name="Subtitle 4"/>
          <p:cNvSpPr txBox="1">
            <a:spLocks/>
          </p:cNvSpPr>
          <p:nvPr/>
        </p:nvSpPr>
        <p:spPr bwMode="auto">
          <a:xfrm>
            <a:off x="2786063" y="1643063"/>
            <a:ext cx="38576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  <a:cs typeface="+mn-cs"/>
              </a:rPr>
              <a:t> Keywords tag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  <a:cs typeface="+mn-cs"/>
              </a:rPr>
              <a:t> Description tag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  <a:cs typeface="+mn-cs"/>
              </a:rPr>
              <a:t> Tags tag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  <a:cs typeface="+mn-cs"/>
              </a:rPr>
              <a:t> Open Graph tags 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Pubdate</a:t>
            </a:r>
            <a:r>
              <a:rPr lang="en-US" sz="3200" dirty="0">
                <a:latin typeface="+mn-lt"/>
              </a:rPr>
              <a:t> tag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Lastmod</a:t>
            </a:r>
            <a:r>
              <a:rPr lang="en-US" sz="3200" dirty="0">
                <a:latin typeface="+mn-lt"/>
              </a:rPr>
              <a:t> tag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r>
              <a:rPr lang="en-US" sz="3200" dirty="0">
                <a:latin typeface="+mn-lt"/>
              </a:rPr>
              <a:t> Date tag</a:t>
            </a:r>
          </a:p>
          <a:p>
            <a:pPr eaLnBrk="0" hangingPunct="0">
              <a:spcBef>
                <a:spcPct val="20000"/>
              </a:spcBef>
              <a:buFontTx/>
              <a:buChar char="-"/>
              <a:defRPr/>
            </a:pPr>
            <a:endParaRPr lang="en-US" sz="3200" dirty="0">
              <a:latin typeface="+mn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ild-Untitled-5 copy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61392">
            <a:off x="4149725" y="2244725"/>
            <a:ext cx="4513263" cy="28717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24" name="Title 1"/>
          <p:cNvSpPr>
            <a:spLocks noGrp="1"/>
          </p:cNvSpPr>
          <p:nvPr>
            <p:ph type="ctrTitle"/>
          </p:nvPr>
        </p:nvSpPr>
        <p:spPr>
          <a:xfrm>
            <a:off x="357188" y="357188"/>
            <a:ext cx="8429625" cy="1470025"/>
          </a:xfrm>
        </p:spPr>
        <p:txBody>
          <a:bodyPr/>
          <a:lstStyle/>
          <a:p>
            <a:pPr eaLnBrk="1" hangingPunct="1"/>
            <a:r>
              <a:rPr lang="bg-BG" sz="4000" b="1" smtClean="0"/>
              <a:t>Множество клиенти в Гугъл Топ 10</a:t>
            </a:r>
          </a:p>
        </p:txBody>
      </p:sp>
      <p:pic>
        <p:nvPicPr>
          <p:cNvPr id="8" name="Picture 7" descr="spa-Untitled-4 copy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9672">
            <a:off x="357188" y="2143125"/>
            <a:ext cx="4456112" cy="27495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medicadepot-Untitled-2 copy.jp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27326">
            <a:off x="2219325" y="2714625"/>
            <a:ext cx="4786313" cy="2930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0" y="714375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bg-BG" sz="3600" b="1" dirty="0">
                <a:latin typeface="+mj-lt"/>
                <a:ea typeface="+mj-ea"/>
                <a:cs typeface="+mj-cs"/>
              </a:rPr>
              <a:t>Мобилната версия – плюс за </a:t>
            </a:r>
            <a:r>
              <a:rPr lang="en-US" sz="3600" b="1" dirty="0">
                <a:latin typeface="+mj-lt"/>
                <a:ea typeface="+mj-ea"/>
                <a:cs typeface="+mj-cs"/>
              </a:rPr>
              <a:t>SEO </a:t>
            </a:r>
            <a:r>
              <a:rPr lang="bg-BG" sz="3600" b="1" dirty="0">
                <a:latin typeface="+mj-lt"/>
                <a:ea typeface="+mj-ea"/>
                <a:cs typeface="+mj-cs"/>
              </a:rPr>
              <a:t>оптимизацията</a:t>
            </a:r>
            <a:endParaRPr lang="en-GB" sz="3600" b="1" dirty="0">
              <a:latin typeface="+mj-lt"/>
              <a:ea typeface="+mj-ea"/>
              <a:cs typeface="Times New Roman" charset="0"/>
            </a:endParaRPr>
          </a:p>
        </p:txBody>
      </p:sp>
      <p:pic>
        <p:nvPicPr>
          <p:cNvPr id="32772" name="Picture 4" descr="mobile-we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28813"/>
            <a:ext cx="4195763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3"/>
          <p:cNvSpPr txBox="1">
            <a:spLocks noChangeArrowheads="1"/>
          </p:cNvSpPr>
          <p:nvPr/>
        </p:nvSpPr>
        <p:spPr bwMode="auto">
          <a:xfrm>
            <a:off x="5334000" y="2236788"/>
            <a:ext cx="3124200" cy="180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bg-BG" sz="2800" b="1">
                <a:latin typeface="Trebuchet MS" pitchFamily="34" charset="0"/>
              </a:rPr>
              <a:t>Огромна</a:t>
            </a:r>
            <a:endParaRPr lang="en-US" sz="2800" b="1">
              <a:latin typeface="Trebuchet MS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bg-BG" sz="2800" b="1">
                <a:latin typeface="Trebuchet MS" pitchFamily="34" charset="0"/>
              </a:rPr>
              <a:t>мобилна</a:t>
            </a:r>
            <a:endParaRPr lang="en-US" sz="2800" b="1">
              <a:latin typeface="Trebuchet MS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bg-BG" sz="2800" b="1">
                <a:latin typeface="Trebuchet MS" pitchFamily="34" charset="0"/>
              </a:rPr>
              <a:t>аудитория</a:t>
            </a:r>
            <a:endParaRPr lang="en-GB" sz="2800" b="1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0" y="714375"/>
            <a:ext cx="86868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bg-BG" sz="4400" b="1" dirty="0">
                <a:latin typeface="+mj-lt"/>
                <a:ea typeface="+mj-ea"/>
                <a:cs typeface="+mj-cs"/>
              </a:rPr>
              <a:t>Мобилната версия – ползи за </a:t>
            </a:r>
            <a:r>
              <a:rPr lang="en-US" sz="4400" b="1" dirty="0">
                <a:latin typeface="+mj-lt"/>
                <a:ea typeface="+mj-ea"/>
                <a:cs typeface="+mj-cs"/>
              </a:rPr>
              <a:t>SEO</a:t>
            </a:r>
            <a:endParaRPr lang="en-GB" sz="4400" b="1" dirty="0">
              <a:latin typeface="+mj-lt"/>
              <a:ea typeface="+mj-ea"/>
              <a:cs typeface="Times New Roman" charset="0"/>
            </a:endParaRPr>
          </a:p>
        </p:txBody>
      </p:sp>
      <p:sp>
        <p:nvSpPr>
          <p:cNvPr id="33796" name="Text Box 3"/>
          <p:cNvSpPr>
            <a:spLocks noGrp="1" noChangeArrowheads="1"/>
          </p:cNvSpPr>
          <p:nvPr>
            <p:ph type="ctrTitle"/>
          </p:nvPr>
        </p:nvSpPr>
        <p:spPr>
          <a:xfrm>
            <a:off x="714375" y="2103150"/>
            <a:ext cx="7772400" cy="3046988"/>
          </a:xfrm>
          <a:noFill/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bg-BG" sz="3200" b="1" dirty="0" smtClean="0">
                <a:latin typeface="Trebuchet MS" pitchFamily="34" charset="0"/>
              </a:rPr>
              <a:t>	1. Увеличено време за престой в сайта</a:t>
            </a:r>
            <a:r>
              <a:rPr lang="bg-BG" sz="3200" dirty="0" smtClean="0">
                <a:latin typeface="Trebuchet MS" pitchFamily="34" charset="0"/>
              </a:rPr>
              <a:t> </a:t>
            </a:r>
            <a:r>
              <a:rPr lang="bg-BG" sz="3200" dirty="0">
                <a:latin typeface="Trebuchet MS" pitchFamily="34" charset="0"/>
              </a:rPr>
              <a:t>– </a:t>
            </a:r>
            <a:r>
              <a:rPr lang="bg-BG" sz="3200" dirty="0" smtClean="0">
                <a:latin typeface="Trebuchet MS" pitchFamily="34" charset="0"/>
              </a:rPr>
              <a:t>време </a:t>
            </a:r>
            <a:r>
              <a:rPr lang="bg-BG" sz="3200" dirty="0" smtClean="0">
                <a:latin typeface="Trebuchet MS" pitchFamily="34" charset="0"/>
              </a:rPr>
              <a:t>на престой в сайта – важен фактор за </a:t>
            </a:r>
            <a:r>
              <a:rPr lang="bg-BG" sz="3200" dirty="0" err="1" smtClean="0">
                <a:latin typeface="Trebuchet MS" pitchFamily="34" charset="0"/>
              </a:rPr>
              <a:t>Гугъл</a:t>
            </a:r>
            <a:r>
              <a:rPr lang="bg-BG" sz="3200" dirty="0" smtClean="0">
                <a:latin typeface="Trebuchet MS" pitchFamily="34" charset="0"/>
              </a:rPr>
              <a:t/>
            </a:r>
            <a:br>
              <a:rPr lang="bg-BG" sz="3200" dirty="0" smtClean="0">
                <a:latin typeface="Trebuchet MS" pitchFamily="34" charset="0"/>
              </a:rPr>
            </a:br>
            <a:r>
              <a:rPr lang="bg-BG" sz="3200" dirty="0" smtClean="0">
                <a:latin typeface="Trebuchet MS" pitchFamily="34" charset="0"/>
              </a:rPr>
              <a:t/>
            </a:r>
            <a:br>
              <a:rPr lang="bg-BG" sz="3200" dirty="0" smtClean="0">
                <a:latin typeface="Trebuchet MS" pitchFamily="34" charset="0"/>
              </a:rPr>
            </a:br>
            <a:r>
              <a:rPr lang="bg-BG" sz="3200" b="1" dirty="0" smtClean="0">
                <a:latin typeface="Trebuchet MS" pitchFamily="34" charset="0"/>
              </a:rPr>
              <a:t>2. Лек и чист код</a:t>
            </a:r>
            <a:r>
              <a:rPr lang="en-US" sz="3200" b="1" dirty="0" smtClean="0">
                <a:latin typeface="Trebuchet MS" pitchFamily="34" charset="0"/>
              </a:rPr>
              <a:t> </a:t>
            </a:r>
            <a:r>
              <a:rPr lang="bg-BG" sz="3200" dirty="0">
                <a:latin typeface="Trebuchet MS" pitchFamily="34" charset="0"/>
              </a:rPr>
              <a:t>–</a:t>
            </a:r>
            <a:r>
              <a:rPr lang="en-US" sz="3200" b="1" dirty="0" smtClean="0">
                <a:latin typeface="Trebuchet MS" pitchFamily="34" charset="0"/>
              </a:rPr>
              <a:t> </a:t>
            </a:r>
            <a:r>
              <a:rPr lang="bg-BG" sz="3200" dirty="0" smtClean="0">
                <a:latin typeface="Trebuchet MS" pitchFamily="34" charset="0"/>
              </a:rPr>
              <a:t>лесно се сканира от </a:t>
            </a:r>
            <a:r>
              <a:rPr lang="bg-BG" sz="3200" dirty="0" err="1" smtClean="0">
                <a:latin typeface="Trebuchet MS" pitchFamily="34" charset="0"/>
              </a:rPr>
              <a:t>Гугъл</a:t>
            </a:r>
            <a:endParaRPr lang="en-GB" sz="3200" b="1" dirty="0" smtClean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0" y="714375"/>
            <a:ext cx="86868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bg-BG" sz="4400" b="1" dirty="0">
                <a:latin typeface="+mj-lt"/>
                <a:ea typeface="+mj-ea"/>
                <a:cs typeface="+mj-cs"/>
              </a:rPr>
              <a:t>Мобилната версия – ползи за </a:t>
            </a:r>
            <a:r>
              <a:rPr lang="en-US" sz="4400" b="1" dirty="0">
                <a:latin typeface="+mj-lt"/>
                <a:ea typeface="+mj-ea"/>
                <a:cs typeface="+mj-cs"/>
              </a:rPr>
              <a:t>SEO</a:t>
            </a:r>
            <a:endParaRPr lang="en-GB" sz="4400" b="1" dirty="0">
              <a:latin typeface="+mj-lt"/>
              <a:ea typeface="+mj-ea"/>
              <a:cs typeface="Times New Roman" charset="0"/>
            </a:endParaRPr>
          </a:p>
        </p:txBody>
      </p:sp>
      <p:sp>
        <p:nvSpPr>
          <p:cNvPr id="34820" name="Text Box 3"/>
          <p:cNvSpPr>
            <a:spLocks noGrp="1" noChangeArrowheads="1"/>
          </p:cNvSpPr>
          <p:nvPr>
            <p:ph type="ctrTitle"/>
          </p:nvPr>
        </p:nvSpPr>
        <p:spPr>
          <a:xfrm>
            <a:off x="714375" y="2163763"/>
            <a:ext cx="7772400" cy="3908425"/>
          </a:xfrm>
          <a:noFill/>
        </p:spPr>
        <p:txBody>
          <a:bodyPr>
            <a:spAutoFit/>
          </a:bodyPr>
          <a:lstStyle/>
          <a:p>
            <a:pPr marL="457200" indent="-457200" algn="l">
              <a:spcBef>
                <a:spcPct val="50000"/>
              </a:spcBef>
            </a:pPr>
            <a:r>
              <a:rPr lang="en-US" sz="2800" b="1" dirty="0" smtClean="0">
                <a:latin typeface="Trebuchet MS" pitchFamily="34" charset="0"/>
              </a:rPr>
              <a:t>	</a:t>
            </a:r>
            <a:r>
              <a:rPr lang="bg-BG" sz="3200" b="1" dirty="0" smtClean="0">
                <a:latin typeface="Trebuchet MS" pitchFamily="34" charset="0"/>
              </a:rPr>
              <a:t>3. Двоен брой </a:t>
            </a:r>
            <a:r>
              <a:rPr lang="bg-BG" sz="3200" b="1" dirty="0" err="1" smtClean="0">
                <a:latin typeface="Trebuchet MS" pitchFamily="34" charset="0"/>
              </a:rPr>
              <a:t>индексируеми</a:t>
            </a:r>
            <a:r>
              <a:rPr lang="bg-BG" sz="3200" b="1" dirty="0" smtClean="0">
                <a:latin typeface="Trebuchet MS" pitchFamily="34" charset="0"/>
              </a:rPr>
              <a:t> страници</a:t>
            </a:r>
            <a:r>
              <a:rPr lang="en-GB" sz="3200" b="1" dirty="0" smtClean="0">
                <a:latin typeface="Trebuchet MS" pitchFamily="34" charset="0"/>
              </a:rPr>
              <a:t/>
            </a:r>
            <a:br>
              <a:rPr lang="en-GB" sz="3200" b="1" dirty="0" smtClean="0">
                <a:latin typeface="Trebuchet MS" pitchFamily="34" charset="0"/>
              </a:rPr>
            </a:br>
            <a:r>
              <a:rPr lang="bg-BG" sz="3200" dirty="0" smtClean="0">
                <a:latin typeface="Trebuchet MS" pitchFamily="34" charset="0"/>
              </a:rPr>
              <a:t>(без опасност от </a:t>
            </a:r>
            <a:r>
              <a:rPr lang="en-US" sz="3200" dirty="0" smtClean="0">
                <a:latin typeface="Trebuchet MS" pitchFamily="34" charset="0"/>
              </a:rPr>
              <a:t>Duplicate Content</a:t>
            </a:r>
            <a:r>
              <a:rPr lang="bg-BG" sz="3200" dirty="0" smtClean="0">
                <a:latin typeface="Trebuchet MS" pitchFamily="34" charset="0"/>
              </a:rPr>
              <a:t>)</a:t>
            </a:r>
            <a:br>
              <a:rPr lang="bg-BG" sz="3200" dirty="0" smtClean="0">
                <a:latin typeface="Trebuchet MS" pitchFamily="34" charset="0"/>
              </a:rPr>
            </a:br>
            <a:r>
              <a:rPr lang="en-GB" sz="3200" dirty="0" smtClean="0">
                <a:latin typeface="Trebuchet MS" pitchFamily="34" charset="0"/>
              </a:rPr>
              <a:t/>
            </a:r>
            <a:br>
              <a:rPr lang="en-GB" sz="3200" dirty="0" smtClean="0">
                <a:latin typeface="Trebuchet MS" pitchFamily="34" charset="0"/>
              </a:rPr>
            </a:br>
            <a:r>
              <a:rPr lang="en-US" sz="3200" b="1" dirty="0" smtClean="0">
                <a:latin typeface="Trebuchet MS" pitchFamily="34" charset="0"/>
              </a:rPr>
              <a:t>4</a:t>
            </a:r>
            <a:r>
              <a:rPr lang="bg-BG" sz="3200" b="1" dirty="0" smtClean="0">
                <a:latin typeface="Trebuchet MS" pitchFamily="34" charset="0"/>
              </a:rPr>
              <a:t>. Взаимодействие на потребителя със сайта навсякъде</a:t>
            </a:r>
            <a:r>
              <a:rPr lang="en-GB" sz="2800" b="1" dirty="0" smtClean="0">
                <a:latin typeface="Trebuchet MS" pitchFamily="34" charset="0"/>
              </a:rPr>
              <a:t/>
            </a:r>
            <a:br>
              <a:rPr lang="en-GB" sz="2800" b="1" dirty="0" smtClean="0">
                <a:latin typeface="Trebuchet MS" pitchFamily="34" charset="0"/>
              </a:rPr>
            </a:br>
            <a:r>
              <a:rPr lang="en-GB" sz="2800" dirty="0" smtClean="0">
                <a:latin typeface="Trebuchet MS" pitchFamily="34" charset="0"/>
              </a:rPr>
              <a:t/>
            </a:r>
            <a:br>
              <a:rPr lang="en-GB" sz="2800" dirty="0" smtClean="0">
                <a:latin typeface="Trebuchet MS" pitchFamily="34" charset="0"/>
              </a:rPr>
            </a:br>
            <a:endParaRPr lang="en-GB" sz="2800" b="1" dirty="0" smtClean="0"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04800" y="714375"/>
            <a:ext cx="8686800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>
              <a:defRPr/>
            </a:pPr>
            <a:r>
              <a:rPr lang="bg-BG" sz="4400" b="1" dirty="0">
                <a:latin typeface="+mj-lt"/>
                <a:ea typeface="+mj-ea"/>
                <a:cs typeface="+mj-cs"/>
              </a:rPr>
              <a:t>Мобилната версия – ползи за </a:t>
            </a:r>
            <a:r>
              <a:rPr lang="en-US" sz="4400" b="1" dirty="0">
                <a:latin typeface="+mj-lt"/>
                <a:ea typeface="+mj-ea"/>
                <a:cs typeface="+mj-cs"/>
              </a:rPr>
              <a:t>SEO</a:t>
            </a:r>
            <a:endParaRPr lang="en-GB" sz="4400" b="1" dirty="0">
              <a:latin typeface="+mj-lt"/>
              <a:ea typeface="+mj-ea"/>
              <a:cs typeface="Times New Roman" charset="0"/>
            </a:endParaRPr>
          </a:p>
        </p:txBody>
      </p:sp>
      <p:sp>
        <p:nvSpPr>
          <p:cNvPr id="35845" name="Text Box 4"/>
          <p:cNvSpPr txBox="1">
            <a:spLocks noChangeArrowheads="1"/>
          </p:cNvSpPr>
          <p:nvPr/>
        </p:nvSpPr>
        <p:spPr bwMode="auto">
          <a:xfrm>
            <a:off x="214313" y="1643063"/>
            <a:ext cx="9144000" cy="4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ts val="1800"/>
              </a:spcBef>
            </a:pPr>
            <a:r>
              <a:rPr lang="bg-BG" sz="3200" b="1" dirty="0">
                <a:latin typeface="Trebuchet MS" pitchFamily="34" charset="0"/>
              </a:rPr>
              <a:t>Важни</a:t>
            </a:r>
            <a:r>
              <a:rPr lang="en-US" sz="3200" b="1" dirty="0">
                <a:latin typeface="Trebuchet MS" pitchFamily="34" charset="0"/>
              </a:rPr>
              <a:t> Meta Tags</a:t>
            </a:r>
            <a:r>
              <a:rPr lang="bg-BG" sz="3200" b="1" dirty="0">
                <a:latin typeface="Trebuchet MS" pitchFamily="34" charset="0"/>
              </a:rPr>
              <a:t>, </a:t>
            </a:r>
            <a:endParaRPr lang="en-US" sz="3200" b="1" dirty="0">
              <a:latin typeface="Trebuchet MS" pitchFamily="34" charset="0"/>
            </a:endParaRPr>
          </a:p>
          <a:p>
            <a:pPr algn="ctr" eaLnBrk="1" hangingPunct="1">
              <a:spcBef>
                <a:spcPts val="1200"/>
              </a:spcBef>
            </a:pPr>
            <a:r>
              <a:rPr lang="bg-BG" sz="3200" b="1" dirty="0">
                <a:latin typeface="Trebuchet MS" pitchFamily="34" charset="0"/>
              </a:rPr>
              <a:t>за да се избегне </a:t>
            </a:r>
            <a:r>
              <a:rPr lang="en-US" sz="3200" b="1" dirty="0">
                <a:latin typeface="Trebuchet MS" pitchFamily="34" charset="0"/>
              </a:rPr>
              <a:t>Duplicate Content</a:t>
            </a:r>
          </a:p>
          <a:p>
            <a:pPr algn="ctr" eaLnBrk="1" hangingPunct="1">
              <a:spcBef>
                <a:spcPts val="0"/>
              </a:spcBef>
            </a:pPr>
            <a:endParaRPr lang="bg-BG" sz="2400" b="1" dirty="0">
              <a:latin typeface="Trebuchet MS" pitchFamily="34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bg-BG" sz="2400" dirty="0">
                <a:latin typeface="Trebuchet MS" pitchFamily="34" charset="0"/>
              </a:rPr>
              <a:t>Преди </a:t>
            </a:r>
            <a:r>
              <a:rPr lang="en-US" sz="2400" dirty="0">
                <a:latin typeface="Trebuchet MS" pitchFamily="34" charset="0"/>
              </a:rPr>
              <a:t>&lt;HTML&gt; </a:t>
            </a:r>
            <a:br>
              <a:rPr lang="en-US" sz="2400" dirty="0">
                <a:latin typeface="Trebuchet MS" pitchFamily="34" charset="0"/>
              </a:rPr>
            </a:br>
            <a:r>
              <a:rPr lang="en-GB" sz="2400" b="1" dirty="0">
                <a:solidFill>
                  <a:srgbClr val="FF3300"/>
                </a:solidFill>
                <a:latin typeface="Trebuchet MS" pitchFamily="34" charset="0"/>
              </a:rPr>
              <a:t>&lt;!DOCTYPE html PUBLIC "-//WAPFORUM//DTD XHTML Mobile 1.0//EN" "http://www.wapforum.org/DTD/xhtml-mobile10.dtd"&gt; </a:t>
            </a:r>
            <a:endParaRPr lang="bg-BG" sz="2400" b="1" dirty="0">
              <a:solidFill>
                <a:srgbClr val="FF3300"/>
              </a:solidFill>
              <a:latin typeface="Trebuchet MS" pitchFamily="34" charset="0"/>
            </a:endParaRPr>
          </a:p>
          <a:p>
            <a:pPr eaLnBrk="1" hangingPunct="1">
              <a:spcBef>
                <a:spcPts val="1800"/>
              </a:spcBef>
              <a:buFontTx/>
              <a:buAutoNum type="arabicPeriod"/>
            </a:pPr>
            <a:r>
              <a:rPr lang="bg-BG" sz="2400" dirty="0">
                <a:latin typeface="Trebuchet MS" pitchFamily="34" charset="0"/>
              </a:rPr>
              <a:t>Между </a:t>
            </a:r>
            <a:r>
              <a:rPr lang="en-US" sz="2400" dirty="0">
                <a:latin typeface="Trebuchet MS" pitchFamily="34" charset="0"/>
              </a:rPr>
              <a:t>&lt;Head&gt;</a:t>
            </a:r>
            <a:r>
              <a:rPr lang="bg-BG" sz="2400" dirty="0">
                <a:latin typeface="Trebuchet MS" pitchFamily="34" charset="0"/>
              </a:rPr>
              <a:t> и </a:t>
            </a:r>
            <a:r>
              <a:rPr lang="en-US" sz="2400" dirty="0">
                <a:latin typeface="Trebuchet MS" pitchFamily="34" charset="0"/>
              </a:rPr>
              <a:t>&lt;/Head&gt;</a:t>
            </a:r>
            <a:r>
              <a:rPr lang="bg-BG" sz="2400" dirty="0">
                <a:latin typeface="Trebuchet MS" pitchFamily="34" charset="0"/>
              </a:rPr>
              <a:t/>
            </a:r>
            <a:br>
              <a:rPr lang="bg-BG" sz="2400" dirty="0">
                <a:latin typeface="Trebuchet MS" pitchFamily="34" charset="0"/>
              </a:rPr>
            </a:br>
            <a:r>
              <a:rPr lang="en-GB" sz="2400" b="1" dirty="0">
                <a:solidFill>
                  <a:srgbClr val="FF3300"/>
                </a:solidFill>
                <a:latin typeface="Trebuchet MS" pitchFamily="34" charset="0"/>
              </a:rPr>
              <a:t>&lt;meta name="</a:t>
            </a:r>
            <a:r>
              <a:rPr lang="en-GB" sz="2400" b="1" dirty="0" err="1">
                <a:solidFill>
                  <a:srgbClr val="FF3300"/>
                </a:solidFill>
                <a:latin typeface="Trebuchet MS" pitchFamily="34" charset="0"/>
              </a:rPr>
              <a:t>HandheldFriendly</a:t>
            </a:r>
            <a:r>
              <a:rPr lang="en-GB" sz="2400" b="1" dirty="0">
                <a:solidFill>
                  <a:srgbClr val="FF3300"/>
                </a:solidFill>
                <a:latin typeface="Trebuchet MS" pitchFamily="34" charset="0"/>
              </a:rPr>
              <a:t>" content="True" /&gt; </a:t>
            </a:r>
            <a:r>
              <a:rPr lang="bg-BG" sz="2400" b="1" dirty="0">
                <a:solidFill>
                  <a:srgbClr val="FF3300"/>
                </a:solidFill>
                <a:latin typeface="Trebuchet MS" pitchFamily="34" charset="0"/>
              </a:rPr>
              <a:t> </a:t>
            </a:r>
            <a:endParaRPr lang="en-GB" sz="2400" b="1" dirty="0">
              <a:solidFill>
                <a:srgbClr val="FF3300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36867" name="Subtitle 4"/>
          <p:cNvSpPr>
            <a:spLocks noGrp="1"/>
          </p:cNvSpPr>
          <p:nvPr>
            <p:ph type="subTitle" idx="1"/>
          </p:nvPr>
        </p:nvSpPr>
        <p:spPr>
          <a:xfrm>
            <a:off x="285750" y="1000125"/>
            <a:ext cx="8143875" cy="785813"/>
          </a:xfrm>
        </p:spPr>
        <p:txBody>
          <a:bodyPr/>
          <a:lstStyle/>
          <a:p>
            <a:pPr algn="l"/>
            <a:r>
              <a:rPr lang="en-US" sz="6000" b="1" smtClean="0">
                <a:solidFill>
                  <a:schemeClr val="tx1"/>
                </a:solidFill>
              </a:rPr>
              <a:t>CMS</a:t>
            </a:r>
          </a:p>
          <a:p>
            <a:pPr algn="l"/>
            <a:endParaRPr lang="en-US" b="1" smtClean="0">
              <a:solidFill>
                <a:schemeClr val="tx1"/>
              </a:solidFill>
            </a:endParaRPr>
          </a:p>
          <a:p>
            <a:pPr algn="l"/>
            <a:r>
              <a:rPr lang="en-US" b="1" smtClean="0">
                <a:solidFill>
                  <a:schemeClr val="tx1"/>
                </a:solidFill>
              </a:rPr>
              <a:t>Word Press</a:t>
            </a:r>
          </a:p>
          <a:p>
            <a:pPr algn="l"/>
            <a:r>
              <a:rPr lang="en-US" b="1" smtClean="0">
                <a:solidFill>
                  <a:schemeClr val="tx1"/>
                </a:solidFill>
              </a:rPr>
              <a:t>Joomla</a:t>
            </a:r>
          </a:p>
          <a:p>
            <a:pPr algn="l"/>
            <a:r>
              <a:rPr lang="en-US" b="1" smtClean="0">
                <a:solidFill>
                  <a:schemeClr val="tx1"/>
                </a:solidFill>
              </a:rPr>
              <a:t>Drupal </a:t>
            </a:r>
          </a:p>
        </p:txBody>
      </p:sp>
      <p:pic>
        <p:nvPicPr>
          <p:cNvPr id="5" name="Picture 4" descr="blo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11660">
            <a:off x="5803900" y="1273175"/>
            <a:ext cx="2779713" cy="2090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ffleur-Untitled-1 copy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23968">
            <a:off x="2947988" y="1878013"/>
            <a:ext cx="3967162" cy="2506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drupal-Untitled-2 copy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55559">
            <a:off x="2362200" y="3392488"/>
            <a:ext cx="3644900" cy="23098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37891" name="Subtitle 4"/>
          <p:cNvSpPr>
            <a:spLocks noGrp="1"/>
          </p:cNvSpPr>
          <p:nvPr>
            <p:ph type="subTitle" idx="1"/>
          </p:nvPr>
        </p:nvSpPr>
        <p:spPr>
          <a:xfrm>
            <a:off x="357188" y="928688"/>
            <a:ext cx="8143875" cy="785812"/>
          </a:xfrm>
        </p:spPr>
        <p:txBody>
          <a:bodyPr/>
          <a:lstStyle/>
          <a:p>
            <a:r>
              <a:rPr lang="en-US" sz="5400" b="1" dirty="0" smtClean="0">
                <a:solidFill>
                  <a:schemeClr val="tx1"/>
                </a:solidFill>
              </a:rPr>
              <a:t>Word Press</a:t>
            </a:r>
            <a:endParaRPr lang="en-US" sz="5400" b="1" dirty="0" smtClean="0">
              <a:solidFill>
                <a:schemeClr val="tx1"/>
              </a:solidFill>
            </a:endParaRPr>
          </a:p>
        </p:txBody>
      </p:sp>
      <p:pic>
        <p:nvPicPr>
          <p:cNvPr id="37892" name="Picture 3" descr="overlapp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9250" y="2357438"/>
            <a:ext cx="32385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4"/>
          <p:cNvSpPr txBox="1">
            <a:spLocks/>
          </p:cNvSpPr>
          <p:nvPr/>
        </p:nvSpPr>
        <p:spPr bwMode="auto">
          <a:xfrm>
            <a:off x="285750" y="1928813"/>
            <a:ext cx="81438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sz="3200" dirty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wordpress.org</a:t>
            </a:r>
            <a:r>
              <a:rPr lang="en-US" sz="3200" dirty="0" smtClean="0"/>
              <a:t> </a:t>
            </a:r>
            <a:endParaRPr lang="en-US" sz="3200" dirty="0"/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endParaRPr lang="en-US" sz="3200" b="1" dirty="0">
              <a:latin typeface="+mn-lt"/>
              <a:cs typeface="+mn-cs"/>
            </a:endParaRPr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sz="3200" b="1" dirty="0">
                <a:latin typeface="+mn-lt"/>
                <a:cs typeface="+mn-cs"/>
              </a:rPr>
              <a:t>60 </a:t>
            </a:r>
            <a:r>
              <a:rPr lang="bg-BG" sz="3200" b="1" dirty="0">
                <a:latin typeface="+mn-lt"/>
                <a:cs typeface="+mn-cs"/>
              </a:rPr>
              <a:t>милиона човека</a:t>
            </a:r>
            <a:endParaRPr lang="en-US" sz="3200" b="1" dirty="0">
              <a:latin typeface="+mn-lt"/>
              <a:cs typeface="+mn-cs"/>
            </a:endParaRPr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bg-BG" sz="3200" b="1" dirty="0">
                <a:latin typeface="+mn-lt"/>
                <a:cs typeface="+mn-cs"/>
              </a:rPr>
              <a:t>ползват</a:t>
            </a:r>
            <a:endParaRPr lang="en-US" sz="3200" b="1" dirty="0">
              <a:latin typeface="+mn-lt"/>
              <a:cs typeface="+mn-cs"/>
            </a:endParaRPr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sz="3200" b="1" dirty="0">
                <a:latin typeface="+mn-lt"/>
                <a:cs typeface="+mn-cs"/>
              </a:rPr>
              <a:t>WP</a:t>
            </a:r>
            <a:r>
              <a:rPr lang="bg-BG" sz="3200" b="1" dirty="0">
                <a:latin typeface="+mn-lt"/>
                <a:cs typeface="+mn-cs"/>
              </a:rPr>
              <a:t> софтуер </a:t>
            </a:r>
          </a:p>
          <a:p>
            <a:pPr>
              <a:defRPr/>
            </a:pPr>
            <a:endParaRPr lang="bg-BG" sz="2000" dirty="0">
              <a:latin typeface="+mj-lt"/>
            </a:endParaRPr>
          </a:p>
          <a:p>
            <a:pPr>
              <a:defRPr/>
            </a:pPr>
            <a:r>
              <a:rPr lang="bg-BG" sz="2000" dirty="0">
                <a:latin typeface="+mj-lt"/>
              </a:rPr>
              <a:t>Български разработчик -</a:t>
            </a:r>
            <a:endParaRPr lang="en-US" sz="2000" dirty="0">
              <a:latin typeface="+mj-lt"/>
            </a:endParaRPr>
          </a:p>
          <a:p>
            <a:pPr>
              <a:defRPr/>
            </a:pPr>
            <a:r>
              <a:rPr lang="bg-BG" sz="2000" b="1" dirty="0">
                <a:latin typeface="+mj-lt"/>
              </a:rPr>
              <a:t>Николай Бачийски</a:t>
            </a:r>
            <a:endParaRPr lang="en-US" sz="2000" b="1" dirty="0">
              <a:latin typeface="+mj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38915" name="Subtitle 4"/>
          <p:cNvSpPr>
            <a:spLocks noGrp="1"/>
          </p:cNvSpPr>
          <p:nvPr>
            <p:ph type="subTitle" idx="1"/>
          </p:nvPr>
        </p:nvSpPr>
        <p:spPr>
          <a:xfrm>
            <a:off x="0" y="928688"/>
            <a:ext cx="9144000" cy="785812"/>
          </a:xfrm>
        </p:spPr>
        <p:txBody>
          <a:bodyPr/>
          <a:lstStyle/>
          <a:p>
            <a:r>
              <a:rPr lang="en-US" sz="4400" b="1" dirty="0" smtClean="0">
                <a:solidFill>
                  <a:schemeClr val="tx1"/>
                </a:solidFill>
              </a:rPr>
              <a:t>Word Press </a:t>
            </a:r>
            <a:r>
              <a:rPr lang="bg-BG" sz="4400" b="1" dirty="0" smtClean="0">
                <a:solidFill>
                  <a:schemeClr val="tx1"/>
                </a:solidFill>
              </a:rPr>
              <a:t>блог хостинг платформа</a:t>
            </a:r>
            <a:endParaRPr lang="en-US" sz="4400" b="1" dirty="0" smtClean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 bwMode="auto">
          <a:xfrm>
            <a:off x="285750" y="1928813"/>
            <a:ext cx="81438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sz="3200" dirty="0">
                <a:hlinkClick r:id="rId3"/>
              </a:rPr>
              <a:t>http://</a:t>
            </a:r>
            <a:r>
              <a:rPr lang="en-US" sz="3200" dirty="0" smtClean="0">
                <a:hlinkClick r:id="rId3"/>
              </a:rPr>
              <a:t>wordpress.com</a:t>
            </a:r>
            <a:r>
              <a:rPr lang="en-US" sz="3200" dirty="0" smtClean="0"/>
              <a:t> </a:t>
            </a:r>
            <a:endParaRPr lang="en-US" sz="3200" dirty="0"/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endParaRPr lang="en-US" sz="3200" b="1" dirty="0">
              <a:latin typeface="+mn-lt"/>
              <a:cs typeface="+mn-cs"/>
            </a:endParaRPr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en-US" sz="3200" dirty="0">
                <a:latin typeface="+mj-lt"/>
              </a:rPr>
              <a:t>289,631 </a:t>
            </a:r>
            <a:r>
              <a:rPr lang="bg-BG" sz="3200" dirty="0">
                <a:latin typeface="+mj-lt"/>
              </a:rPr>
              <a:t>блогъра</a:t>
            </a:r>
          </a:p>
          <a:p>
            <a:pPr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bg-BG" sz="3200" dirty="0">
                <a:latin typeface="+mj-lt"/>
              </a:rPr>
              <a:t>използват платформата</a:t>
            </a:r>
            <a:endParaRPr lang="en-US" sz="2000" b="1" dirty="0">
              <a:latin typeface="+mj-lt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39939" name="Subtitle 4"/>
          <p:cNvSpPr>
            <a:spLocks noGrp="1"/>
          </p:cNvSpPr>
          <p:nvPr>
            <p:ph type="subTitle" idx="1"/>
          </p:nvPr>
        </p:nvSpPr>
        <p:spPr>
          <a:xfrm>
            <a:off x="357188" y="642938"/>
            <a:ext cx="8143875" cy="785812"/>
          </a:xfrm>
        </p:spPr>
        <p:txBody>
          <a:bodyPr/>
          <a:lstStyle/>
          <a:p>
            <a:r>
              <a:rPr lang="en-US" sz="4400" b="1" smtClean="0">
                <a:solidFill>
                  <a:schemeClr val="tx1"/>
                </a:solidFill>
              </a:rPr>
              <a:t>Word Press </a:t>
            </a:r>
            <a:r>
              <a:rPr lang="bg-BG" sz="4400" b="1" smtClean="0">
                <a:solidFill>
                  <a:schemeClr val="tx1"/>
                </a:solidFill>
              </a:rPr>
              <a:t>администрация</a:t>
            </a:r>
            <a:endParaRPr lang="en-US" sz="4400" b="1" smtClean="0">
              <a:solidFill>
                <a:schemeClr val="tx1"/>
              </a:solidFill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 bwMode="auto">
          <a:xfrm>
            <a:off x="285750" y="1785938"/>
            <a:ext cx="81438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>
              <a:spcBef>
                <a:spcPct val="20000"/>
              </a:spcBef>
              <a:buFont typeface="Arial" charset="0"/>
              <a:buNone/>
              <a:defRPr/>
            </a:pPr>
            <a:r>
              <a:rPr lang="bg-BG" sz="2800" b="1" dirty="0">
                <a:latin typeface="+mn-lt"/>
                <a:cs typeface="+mn-cs"/>
              </a:rPr>
              <a:t>Администрация на </a:t>
            </a:r>
            <a:r>
              <a:rPr lang="en-US" sz="2800" b="1" dirty="0">
                <a:latin typeface="+mn-lt"/>
                <a:cs typeface="+mn-cs"/>
              </a:rPr>
              <a:t>WP</a:t>
            </a:r>
            <a:endParaRPr lang="en-US" sz="2800" b="1" dirty="0">
              <a:latin typeface="+mj-lt"/>
              <a:cs typeface="+mn-cs"/>
            </a:endParaRPr>
          </a:p>
        </p:txBody>
      </p:sp>
      <p:pic>
        <p:nvPicPr>
          <p:cNvPr id="39941" name="Picture 5" descr="admin-Untitled-1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28750"/>
            <a:ext cx="9144000" cy="472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40963" name="Subtitle 4"/>
          <p:cNvSpPr>
            <a:spLocks noGrp="1"/>
          </p:cNvSpPr>
          <p:nvPr>
            <p:ph type="subTitle" idx="1"/>
          </p:nvPr>
        </p:nvSpPr>
        <p:spPr>
          <a:xfrm>
            <a:off x="428625" y="642938"/>
            <a:ext cx="8143875" cy="785812"/>
          </a:xfrm>
        </p:spPr>
        <p:txBody>
          <a:bodyPr/>
          <a:lstStyle/>
          <a:p>
            <a:r>
              <a:rPr lang="en-US" sz="4000" b="1" smtClean="0">
                <a:solidFill>
                  <a:schemeClr val="tx1"/>
                </a:solidFill>
              </a:rPr>
              <a:t>Word Press SEO URL </a:t>
            </a:r>
            <a:r>
              <a:rPr lang="bg-BG" sz="4000" b="1" smtClean="0">
                <a:solidFill>
                  <a:schemeClr val="tx1"/>
                </a:solidFill>
              </a:rPr>
              <a:t>настройки</a:t>
            </a:r>
            <a:endParaRPr lang="en-US" sz="4000" b="1" smtClean="0">
              <a:solidFill>
                <a:schemeClr val="tx1"/>
              </a:solidFill>
            </a:endParaRPr>
          </a:p>
        </p:txBody>
      </p:sp>
      <p:pic>
        <p:nvPicPr>
          <p:cNvPr id="40964" name="Picture 6" descr="settings-Untitled-2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5" y="1285875"/>
            <a:ext cx="714533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41987" name="Subtitle 4"/>
          <p:cNvSpPr>
            <a:spLocks noGrp="1"/>
          </p:cNvSpPr>
          <p:nvPr>
            <p:ph type="subTitle" idx="1"/>
          </p:nvPr>
        </p:nvSpPr>
        <p:spPr>
          <a:xfrm>
            <a:off x="428625" y="714375"/>
            <a:ext cx="8143875" cy="785813"/>
          </a:xfrm>
        </p:spPr>
        <p:txBody>
          <a:bodyPr/>
          <a:lstStyle/>
          <a:p>
            <a:r>
              <a:rPr lang="en-US" sz="5400" b="1" smtClean="0">
                <a:solidFill>
                  <a:schemeClr val="tx1"/>
                </a:solidFill>
              </a:rPr>
              <a:t>Word Press SEO URLs</a:t>
            </a:r>
          </a:p>
        </p:txBody>
      </p:sp>
      <p:pic>
        <p:nvPicPr>
          <p:cNvPr id="41988" name="Picture 7" descr="seo-url-Untitled-3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4375" y="4586288"/>
            <a:ext cx="7805738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8"/>
          <p:cNvSpPr txBox="1">
            <a:spLocks noChangeArrowheads="1"/>
          </p:cNvSpPr>
          <p:nvPr/>
        </p:nvSpPr>
        <p:spPr bwMode="auto">
          <a:xfrm>
            <a:off x="2374900" y="2487613"/>
            <a:ext cx="4340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3200" b="1">
                <a:hlinkClick r:id="rId4"/>
              </a:rPr>
              <a:t>wp.ideabg.com/?p=4</a:t>
            </a:r>
            <a:r>
              <a:rPr lang="en-US" sz="3200" b="1"/>
              <a:t> </a:t>
            </a:r>
          </a:p>
        </p:txBody>
      </p:sp>
      <p:sp>
        <p:nvSpPr>
          <p:cNvPr id="41990" name="TextBox 9"/>
          <p:cNvSpPr txBox="1">
            <a:spLocks noChangeArrowheads="1"/>
          </p:cNvSpPr>
          <p:nvPr/>
        </p:nvSpPr>
        <p:spPr bwMode="auto">
          <a:xfrm>
            <a:off x="1785938" y="3916363"/>
            <a:ext cx="54006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200" b="1">
                <a:solidFill>
                  <a:srgbClr val="FF0000"/>
                </a:solidFill>
              </a:rPr>
              <a:t>/%post_id%-%postname%/</a:t>
            </a:r>
          </a:p>
        </p:txBody>
      </p:sp>
      <p:sp>
        <p:nvSpPr>
          <p:cNvPr id="41991" name="TextBox 10"/>
          <p:cNvSpPr txBox="1">
            <a:spLocks noChangeArrowheads="1"/>
          </p:cNvSpPr>
          <p:nvPr/>
        </p:nvSpPr>
        <p:spPr bwMode="auto">
          <a:xfrm>
            <a:off x="3211513" y="3354388"/>
            <a:ext cx="26463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3600" b="1"/>
              <a:t>Permalinks</a:t>
            </a:r>
          </a:p>
        </p:txBody>
      </p:sp>
      <p:sp>
        <p:nvSpPr>
          <p:cNvPr id="41992" name="TextBox 11"/>
          <p:cNvSpPr txBox="1">
            <a:spLocks noChangeArrowheads="1"/>
          </p:cNvSpPr>
          <p:nvPr/>
        </p:nvSpPr>
        <p:spPr bwMode="auto">
          <a:xfrm>
            <a:off x="2051050" y="1854200"/>
            <a:ext cx="4806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bg-BG" sz="3600" b="1"/>
              <a:t>Стандартен </a:t>
            </a:r>
            <a:r>
              <a:rPr lang="en-US" sz="3600" b="1"/>
              <a:t>WP URL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>Представяне</a:t>
            </a:r>
            <a:br>
              <a:rPr lang="bg-BG" smtClean="0"/>
            </a:br>
            <a:endParaRPr lang="bg-BG" smtClean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7625" y="1785938"/>
            <a:ext cx="5072063" cy="421481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sz="3000" b="1" dirty="0" smtClean="0">
                <a:solidFill>
                  <a:schemeClr val="tx1"/>
                </a:solidFill>
              </a:rPr>
              <a:t>Търсене по име на фирмата</a:t>
            </a: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bg-BG" b="1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b="1" dirty="0" smtClean="0">
                <a:solidFill>
                  <a:schemeClr val="tx1"/>
                </a:solidFill>
              </a:rPr>
              <a:t>2</a:t>
            </a:r>
            <a:r>
              <a:rPr lang="en-GB" b="1" dirty="0" smtClean="0">
                <a:solidFill>
                  <a:schemeClr val="tx1"/>
                </a:solidFill>
              </a:rPr>
              <a:t>003 </a:t>
            </a: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bg-BG" dirty="0" smtClean="0">
                <a:solidFill>
                  <a:schemeClr val="tx1"/>
                </a:solidFill>
              </a:rPr>
              <a:t> на </a:t>
            </a:r>
            <a:r>
              <a:rPr lang="en-GB" dirty="0" smtClean="0">
                <a:solidFill>
                  <a:schemeClr val="tx1"/>
                </a:solidFill>
              </a:rPr>
              <a:t>40</a:t>
            </a:r>
            <a:r>
              <a:rPr lang="bg-BG" dirty="0" smtClean="0">
                <a:solidFill>
                  <a:schemeClr val="tx1"/>
                </a:solidFill>
              </a:rPr>
              <a:t>-та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bg-BG" dirty="0" smtClean="0">
                <a:solidFill>
                  <a:schemeClr val="tx1"/>
                </a:solidFill>
              </a:rPr>
              <a:t>страница в Гугъл</a:t>
            </a: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endParaRPr lang="bg-BG" dirty="0" smtClean="0">
              <a:solidFill>
                <a:schemeClr val="tx1"/>
              </a:solidFill>
            </a:endParaRPr>
          </a:p>
          <a:p>
            <a:pPr algn="l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bg-BG" b="1" dirty="0" smtClean="0">
                <a:solidFill>
                  <a:schemeClr val="tx1"/>
                </a:solidFill>
              </a:rPr>
              <a:t>Сега</a:t>
            </a:r>
          </a:p>
          <a:p>
            <a:pPr algn="l" eaLnBrk="1" fontAlgn="auto" hangingPunct="1">
              <a:spcAft>
                <a:spcPts val="0"/>
              </a:spcAft>
              <a:buFontTx/>
              <a:buChar char="-"/>
              <a:defRPr/>
            </a:pPr>
            <a:r>
              <a:rPr lang="bg-BG" dirty="0" smtClean="0">
                <a:solidFill>
                  <a:schemeClr val="tx1"/>
                </a:solidFill>
              </a:rPr>
              <a:t> на Първо място в Гугъл</a:t>
            </a:r>
            <a:endParaRPr lang="bg-BG" dirty="0" smtClean="0"/>
          </a:p>
        </p:txBody>
      </p:sp>
      <p:pic>
        <p:nvPicPr>
          <p:cNvPr id="6148" name="Picture 4" descr="en-bg-idea-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88" y="2643188"/>
            <a:ext cx="3030537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43011" name="Subtitle 4"/>
          <p:cNvSpPr>
            <a:spLocks noGrp="1"/>
          </p:cNvSpPr>
          <p:nvPr>
            <p:ph type="subTitle" idx="1"/>
          </p:nvPr>
        </p:nvSpPr>
        <p:spPr>
          <a:xfrm>
            <a:off x="428625" y="785813"/>
            <a:ext cx="8143875" cy="785812"/>
          </a:xfrm>
        </p:spPr>
        <p:txBody>
          <a:bodyPr/>
          <a:lstStyle/>
          <a:p>
            <a:r>
              <a:rPr lang="en-US" b="1" smtClean="0">
                <a:solidFill>
                  <a:schemeClr val="tx1"/>
                </a:solidFill>
              </a:rPr>
              <a:t>Word Press SEO Plugin – All in one SEO Pack</a:t>
            </a:r>
          </a:p>
        </p:txBody>
      </p:sp>
      <p:pic>
        <p:nvPicPr>
          <p:cNvPr id="43012" name="Picture 5" descr="all-Untitled-5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938" y="1500188"/>
            <a:ext cx="75406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pic>
        <p:nvPicPr>
          <p:cNvPr id="44035" name="Picture 4" descr="seo-pack-Untitled-1 co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67125" y="896938"/>
            <a:ext cx="5334000" cy="510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Subtitle 4"/>
          <p:cNvSpPr>
            <a:spLocks noGrp="1"/>
          </p:cNvSpPr>
          <p:nvPr>
            <p:ph type="subTitle" idx="1"/>
          </p:nvPr>
        </p:nvSpPr>
        <p:spPr>
          <a:xfrm>
            <a:off x="285750" y="785813"/>
            <a:ext cx="8143875" cy="785812"/>
          </a:xfrm>
        </p:spPr>
        <p:txBody>
          <a:bodyPr/>
          <a:lstStyle/>
          <a:p>
            <a:pPr algn="l"/>
            <a:r>
              <a:rPr lang="en-US" b="1" smtClean="0">
                <a:solidFill>
                  <a:schemeClr val="tx1"/>
                </a:solidFill>
              </a:rPr>
              <a:t>Word Press SEO Plugin</a:t>
            </a:r>
          </a:p>
          <a:p>
            <a:pPr algn="l"/>
            <a:r>
              <a:rPr lang="en-US" b="1" smtClean="0">
                <a:solidFill>
                  <a:schemeClr val="tx1"/>
                </a:solidFill>
              </a:rPr>
              <a:t> – All in one SEO Pack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pic>
        <p:nvPicPr>
          <p:cNvPr id="45060" name="Picture 8" descr="google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0375" y="4286250"/>
            <a:ext cx="2786063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28625" y="838155"/>
            <a:ext cx="8305800" cy="5170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spcAft>
                <a:spcPts val="1200"/>
              </a:spcAft>
              <a:defRPr/>
            </a:pPr>
            <a:r>
              <a:rPr lang="bg-BG" sz="3200" b="1" dirty="0">
                <a:latin typeface="+mj-lt"/>
              </a:rPr>
              <a:t>Допълнителни ресурси</a:t>
            </a:r>
          </a:p>
          <a:p>
            <a:pPr>
              <a:spcBef>
                <a:spcPct val="50000"/>
              </a:spcBef>
              <a:defRPr/>
            </a:pPr>
            <a:r>
              <a:rPr lang="en-GB" sz="2000" b="1" dirty="0" smtClean="0">
                <a:latin typeface="+mj-lt"/>
                <a:hlinkClick r:id="rId4"/>
              </a:rPr>
              <a:t>http</a:t>
            </a:r>
            <a:r>
              <a:rPr lang="en-GB" sz="2000" b="1" dirty="0">
                <a:latin typeface="+mj-lt"/>
                <a:hlinkClick r:id="rId4"/>
              </a:rPr>
              <a:t>://pagespeed.googlelabs.com/</a:t>
            </a:r>
            <a:r>
              <a:rPr lang="en-GB" sz="2000" b="1" dirty="0">
                <a:latin typeface="+mj-lt"/>
              </a:rPr>
              <a:t> </a:t>
            </a:r>
            <a:endParaRPr lang="en-US" sz="2000" b="1" dirty="0">
              <a:latin typeface="+mj-lt"/>
            </a:endParaRPr>
          </a:p>
          <a:p>
            <a:pPr>
              <a:spcBef>
                <a:spcPct val="50000"/>
              </a:spcBef>
              <a:defRPr/>
            </a:pPr>
            <a:r>
              <a:rPr lang="en-GB" sz="2000" b="1" dirty="0">
                <a:latin typeface="+mj-lt"/>
                <a:hlinkClick r:id="rId5"/>
              </a:rPr>
              <a:t>http://www.w3.org/TR/mobile-bp/</a:t>
            </a:r>
            <a:r>
              <a:rPr lang="en-GB" sz="2000" b="1" dirty="0">
                <a:latin typeface="+mj-lt"/>
              </a:rPr>
              <a:t> </a:t>
            </a:r>
            <a:r>
              <a:rPr lang="en-US" sz="2000" b="1" dirty="0">
                <a:latin typeface="+mj-lt"/>
              </a:rPr>
              <a:t>  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latin typeface="+mj-lt"/>
                <a:hlinkClick r:id="rId6"/>
              </a:rPr>
              <a:t>http://searchengines.bg/</a:t>
            </a:r>
            <a:r>
              <a:rPr lang="en-US" sz="2000" b="1" dirty="0">
                <a:latin typeface="+mj-lt"/>
              </a:rPr>
              <a:t> 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latin typeface="+mj-lt"/>
                <a:hlinkClick r:id="rId7"/>
              </a:rPr>
              <a:t>http://forums.digitalpoint.com/</a:t>
            </a:r>
            <a:r>
              <a:rPr lang="en-US" sz="2000" b="1" dirty="0">
                <a:latin typeface="+mj-lt"/>
              </a:rPr>
              <a:t> </a:t>
            </a: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latin typeface="+mj-lt"/>
                <a:hlinkClick r:id="rId8"/>
              </a:rPr>
              <a:t>http://www.webmasterserve.com/forum.php</a:t>
            </a:r>
            <a:endParaRPr lang="en-US" sz="2000" b="1" dirty="0">
              <a:latin typeface="+mj-lt"/>
            </a:endParaRPr>
          </a:p>
          <a:p>
            <a:pPr>
              <a:spcBef>
                <a:spcPct val="50000"/>
              </a:spcBef>
              <a:defRPr/>
            </a:pPr>
            <a:r>
              <a:rPr lang="en-US" sz="2000" b="1" dirty="0">
                <a:latin typeface="+mj-lt"/>
                <a:hlinkClick r:id="rId9"/>
              </a:rPr>
              <a:t>http://www.seomoz.org/blog</a:t>
            </a:r>
            <a:r>
              <a:rPr lang="en-US" sz="2000" b="1" dirty="0">
                <a:latin typeface="+mj-lt"/>
              </a:rPr>
              <a:t> </a:t>
            </a:r>
          </a:p>
          <a:p>
            <a:pPr>
              <a:spcBef>
                <a:spcPct val="50000"/>
              </a:spcBef>
              <a:defRPr/>
            </a:pPr>
            <a:endParaRPr lang="bg-BG" dirty="0"/>
          </a:p>
          <a:p>
            <a:pPr>
              <a:spcBef>
                <a:spcPct val="50000"/>
              </a:spcBef>
              <a:defRPr/>
            </a:pPr>
            <a:r>
              <a:rPr lang="bg-BG" dirty="0"/>
              <a:t>И </a:t>
            </a:r>
            <a:endParaRPr lang="en-US" dirty="0"/>
          </a:p>
          <a:p>
            <a:pPr>
              <a:spcBef>
                <a:spcPct val="50000"/>
              </a:spcBef>
              <a:defRPr/>
            </a:pPr>
            <a:endParaRPr lang="bg-BG" b="1" dirty="0">
              <a:latin typeface="+mn-lt"/>
            </a:endParaRPr>
          </a:p>
          <a:p>
            <a:pPr>
              <a:spcBef>
                <a:spcPct val="50000"/>
              </a:spcBef>
              <a:defRPr/>
            </a:pPr>
            <a:endParaRPr lang="en-GB" b="1" dirty="0">
              <a:solidFill>
                <a:srgbClr val="FF33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28625" y="978842"/>
            <a:ext cx="83058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bg-BG" sz="4400" b="1" dirty="0">
                <a:latin typeface="+mj-lt"/>
              </a:rPr>
              <a:t>Благодаря Ви!</a:t>
            </a:r>
          </a:p>
          <a:p>
            <a:pPr algn="ctr">
              <a:spcBef>
                <a:spcPct val="50000"/>
              </a:spcBef>
              <a:defRPr/>
            </a:pPr>
            <a:r>
              <a:rPr lang="bg-BG" sz="4400" b="1" dirty="0">
                <a:latin typeface="+mj-lt"/>
              </a:rPr>
              <a:t>Въпроси?</a:t>
            </a:r>
            <a:endParaRPr lang="en-US" sz="2800" dirty="0"/>
          </a:p>
          <a:p>
            <a:pPr>
              <a:spcBef>
                <a:spcPct val="50000"/>
              </a:spcBef>
              <a:defRPr/>
            </a:pPr>
            <a:endParaRPr lang="bg-BG" b="1" dirty="0">
              <a:latin typeface="+mn-lt"/>
            </a:endParaRPr>
          </a:p>
          <a:p>
            <a:pPr>
              <a:spcBef>
                <a:spcPct val="50000"/>
              </a:spcBef>
              <a:defRPr/>
            </a:pPr>
            <a:endParaRPr lang="en-US" dirty="0">
              <a:latin typeface="+mj-lt"/>
            </a:endParaRPr>
          </a:p>
          <a:p>
            <a:pPr>
              <a:spcBef>
                <a:spcPct val="50000"/>
              </a:spcBef>
              <a:defRPr/>
            </a:pPr>
            <a:endParaRPr lang="en-US" dirty="0">
              <a:latin typeface="+mj-lt"/>
            </a:endParaRPr>
          </a:p>
          <a:p>
            <a:pPr>
              <a:spcBef>
                <a:spcPct val="50000"/>
              </a:spcBef>
              <a:defRPr/>
            </a:pPr>
            <a:endParaRPr lang="en-GB" b="1" dirty="0">
              <a:solidFill>
                <a:srgbClr val="FF3300"/>
              </a:solidFill>
              <a:latin typeface="+mj-lt"/>
            </a:endParaRPr>
          </a:p>
        </p:txBody>
      </p:sp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1285875" y="3213100"/>
            <a:ext cx="7246565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400" b="1" dirty="0"/>
              <a:t>www.ideabg.com</a:t>
            </a:r>
            <a:endParaRPr lang="bg-BG" sz="2400" b="1" dirty="0"/>
          </a:p>
          <a:p>
            <a:pPr eaLnBrk="1" hangingPunct="1"/>
            <a:endParaRPr lang="bg-BG" sz="2400" b="1" dirty="0"/>
          </a:p>
          <a:p>
            <a:pPr eaLnBrk="1" hangingPunct="1"/>
            <a:r>
              <a:rPr lang="en-US" sz="2400" b="1" noProof="1" smtClean="0"/>
              <a:t>borislav.arapchev</a:t>
            </a:r>
          </a:p>
          <a:p>
            <a:pPr eaLnBrk="1" hangingPunct="1"/>
            <a:endParaRPr lang="bg-BG" sz="2400" b="1" dirty="0"/>
          </a:p>
          <a:p>
            <a:pPr eaLnBrk="1" hangingPunct="1"/>
            <a:r>
              <a:rPr lang="en-US" sz="2400" b="1" dirty="0">
                <a:hlinkClick r:id="rId3"/>
              </a:rPr>
              <a:t>http://</a:t>
            </a:r>
            <a:r>
              <a:rPr lang="en-US" sz="2400" b="1" dirty="0" smtClean="0">
                <a:hlinkClick r:id="rId3"/>
              </a:rPr>
              <a:t>borislav.ideabg.com</a:t>
            </a:r>
            <a:r>
              <a:rPr lang="bg-BG" sz="2400" b="1" dirty="0" smtClean="0"/>
              <a:t> </a:t>
            </a:r>
            <a:endParaRPr lang="bg-BG" sz="2400" b="1" dirty="0"/>
          </a:p>
          <a:p>
            <a:pPr eaLnBrk="1" hangingPunct="1"/>
            <a:endParaRPr lang="en-US" dirty="0"/>
          </a:p>
        </p:txBody>
      </p:sp>
      <p:pic>
        <p:nvPicPr>
          <p:cNvPr id="46086" name="Picture 9" descr="facebook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625" y="3924300"/>
            <a:ext cx="504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7171" name="Subtitle 5"/>
          <p:cNvSpPr>
            <a:spLocks noGrp="1"/>
          </p:cNvSpPr>
          <p:nvPr>
            <p:ph type="subTitle" idx="1"/>
          </p:nvPr>
        </p:nvSpPr>
        <p:spPr>
          <a:xfrm>
            <a:off x="714375" y="2357438"/>
            <a:ext cx="4643438" cy="4071937"/>
          </a:xfrm>
        </p:spPr>
        <p:txBody>
          <a:bodyPr/>
          <a:lstStyle/>
          <a:p>
            <a:pPr algn="l" eaLnBrk="1" hangingPunct="1"/>
            <a:r>
              <a:rPr lang="en-US" sz="5400" b="1" smtClean="0">
                <a:solidFill>
                  <a:schemeClr val="tx1"/>
                </a:solidFill>
              </a:rPr>
              <a:t>SEO</a:t>
            </a:r>
            <a:endParaRPr lang="bg-BG" sz="5400" b="1" smtClean="0">
              <a:solidFill>
                <a:schemeClr val="tx1"/>
              </a:solidFill>
            </a:endParaRPr>
          </a:p>
          <a:p>
            <a:pPr algn="l" eaLnBrk="1" hangingPunct="1"/>
            <a:r>
              <a:rPr lang="bg-BG" sz="5400" b="1" smtClean="0">
                <a:solidFill>
                  <a:schemeClr val="tx1"/>
                </a:solidFill>
              </a:rPr>
              <a:t>Акула</a:t>
            </a:r>
          </a:p>
        </p:txBody>
      </p:sp>
      <p:pic>
        <p:nvPicPr>
          <p:cNvPr id="7172" name="Picture 4" descr="seo-akul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0625" y="963613"/>
            <a:ext cx="3651250" cy="503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8195" name="Subtitle 5"/>
          <p:cNvSpPr>
            <a:spLocks noGrp="1"/>
          </p:cNvSpPr>
          <p:nvPr>
            <p:ph type="subTitle" idx="1"/>
          </p:nvPr>
        </p:nvSpPr>
        <p:spPr>
          <a:xfrm>
            <a:off x="428625" y="785813"/>
            <a:ext cx="8215313" cy="4071937"/>
          </a:xfrm>
        </p:spPr>
        <p:txBody>
          <a:bodyPr/>
          <a:lstStyle/>
          <a:p>
            <a:pPr eaLnBrk="1" hangingPunct="1"/>
            <a:r>
              <a:rPr lang="bg-BG" sz="4000" b="1" smtClean="0">
                <a:solidFill>
                  <a:schemeClr val="tx1"/>
                </a:solidFill>
              </a:rPr>
              <a:t>Правете сайтове за хората, но не забравяйте и търсачките!</a:t>
            </a:r>
          </a:p>
        </p:txBody>
      </p:sp>
      <p:pic>
        <p:nvPicPr>
          <p:cNvPr id="8196" name="Picture 4" descr="idea-en-comix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8813" y="2128838"/>
            <a:ext cx="52387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71500" y="928688"/>
            <a:ext cx="8001000" cy="1000125"/>
          </a:xfrm>
        </p:spPr>
        <p:txBody>
          <a:bodyPr rtlCol="0">
            <a:normAutofit fontScale="925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bg-BG" sz="5400" dirty="0" smtClean="0">
                <a:solidFill>
                  <a:schemeClr val="tx1"/>
                </a:solidFill>
              </a:rPr>
              <a:t>Какво е </a:t>
            </a:r>
            <a:r>
              <a:rPr lang="en-US" sz="5400" dirty="0" smtClean="0">
                <a:solidFill>
                  <a:schemeClr val="tx1"/>
                </a:solidFill>
              </a:rPr>
              <a:t>SEO? </a:t>
            </a:r>
            <a:r>
              <a:rPr lang="bg-BG" sz="5400" dirty="0" smtClean="0">
                <a:solidFill>
                  <a:schemeClr val="tx1"/>
                </a:solidFill>
              </a:rPr>
              <a:t>Трябва ли ни?</a:t>
            </a:r>
            <a:endParaRPr lang="bg-BG" sz="5400" b="1" dirty="0" smtClean="0">
              <a:solidFill>
                <a:schemeClr val="tx1"/>
              </a:solidFill>
            </a:endParaRPr>
          </a:p>
        </p:txBody>
      </p:sp>
      <p:pic>
        <p:nvPicPr>
          <p:cNvPr id="9220" name="Picture 8" descr="organic-vs-paid-search-resul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8313" y="1839913"/>
            <a:ext cx="5548312" cy="416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0243" name="Subtitle 5"/>
          <p:cNvSpPr>
            <a:spLocks noGrp="1"/>
          </p:cNvSpPr>
          <p:nvPr>
            <p:ph type="subTitle" idx="1"/>
          </p:nvPr>
        </p:nvSpPr>
        <p:spPr>
          <a:xfrm>
            <a:off x="571500" y="928688"/>
            <a:ext cx="8001000" cy="1000125"/>
          </a:xfrm>
        </p:spPr>
        <p:txBody>
          <a:bodyPr/>
          <a:lstStyle/>
          <a:p>
            <a:pPr eaLnBrk="1" hangingPunct="1"/>
            <a:r>
              <a:rPr lang="en-US" sz="5400" smtClean="0">
                <a:solidFill>
                  <a:schemeClr val="tx1"/>
                </a:solidFill>
              </a:rPr>
              <a:t>SEO</a:t>
            </a:r>
            <a:r>
              <a:rPr lang="bg-BG" sz="5400" smtClean="0">
                <a:solidFill>
                  <a:schemeClr val="tx1"/>
                </a:solidFill>
              </a:rPr>
              <a:t> алгоритъм</a:t>
            </a:r>
            <a:endParaRPr lang="bg-BG" sz="5400" b="1" smtClean="0">
              <a:solidFill>
                <a:schemeClr val="tx1"/>
              </a:solidFill>
            </a:endParaRPr>
          </a:p>
        </p:txBody>
      </p:sp>
      <p:sp>
        <p:nvSpPr>
          <p:cNvPr id="10244" name="TextBox 4"/>
          <p:cNvSpPr txBox="1">
            <a:spLocks noChangeArrowheads="1"/>
          </p:cNvSpPr>
          <p:nvPr/>
        </p:nvSpPr>
        <p:spPr bwMode="auto">
          <a:xfrm>
            <a:off x="2857500" y="2928938"/>
            <a:ext cx="33575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bg-BG" sz="9600" b="1"/>
              <a:t>500</a:t>
            </a:r>
            <a:endParaRPr lang="en-US" sz="9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>
          <a:xfrm>
            <a:off x="685800" y="815975"/>
            <a:ext cx="7772400" cy="1470025"/>
          </a:xfrm>
        </p:spPr>
        <p:txBody>
          <a:bodyPr/>
          <a:lstStyle/>
          <a:p>
            <a:pPr eaLnBrk="1" hangingPunct="1"/>
            <a:r>
              <a:rPr lang="bg-BG" smtClean="0"/>
              <a:t/>
            </a:r>
            <a:br>
              <a:rPr lang="bg-BG" smtClean="0"/>
            </a:br>
            <a:endParaRPr lang="bg-BG" smtClean="0"/>
          </a:p>
        </p:txBody>
      </p:sp>
      <p:sp>
        <p:nvSpPr>
          <p:cNvPr id="11267" name="Subtitle 5"/>
          <p:cNvSpPr>
            <a:spLocks noGrp="1"/>
          </p:cNvSpPr>
          <p:nvPr>
            <p:ph type="subTitle" idx="1"/>
          </p:nvPr>
        </p:nvSpPr>
        <p:spPr>
          <a:xfrm>
            <a:off x="571500" y="928688"/>
            <a:ext cx="8001000" cy="1000125"/>
          </a:xfrm>
        </p:spPr>
        <p:txBody>
          <a:bodyPr/>
          <a:lstStyle/>
          <a:p>
            <a:pPr eaLnBrk="1" hangingPunct="1"/>
            <a:r>
              <a:rPr lang="en-US" sz="5400" b="1" dirty="0" smtClean="0">
                <a:solidFill>
                  <a:schemeClr val="tx1"/>
                </a:solidFill>
              </a:rPr>
              <a:t>SEO</a:t>
            </a:r>
            <a:r>
              <a:rPr lang="bg-BG" sz="5400" b="1" dirty="0" smtClean="0">
                <a:solidFill>
                  <a:schemeClr val="tx1"/>
                </a:solidFill>
              </a:rPr>
              <a:t> ресурси</a:t>
            </a:r>
          </a:p>
        </p:txBody>
      </p:sp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395537" y="2039938"/>
            <a:ext cx="856724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000" b="1" dirty="0">
                <a:hlinkClick r:id="rId3"/>
              </a:rPr>
              <a:t>https://www.google.com/webmasters/tools/</a:t>
            </a:r>
            <a:endParaRPr lang="en-US" sz="2000" b="1" dirty="0"/>
          </a:p>
          <a:p>
            <a:pPr algn="ctr" eaLnBrk="1" hangingPunct="1"/>
            <a:endParaRPr lang="en-US" sz="2000" b="1" dirty="0">
              <a:hlinkClick r:id="rId4"/>
            </a:endParaRPr>
          </a:p>
          <a:p>
            <a:pPr eaLnBrk="1" hangingPunct="1"/>
            <a:r>
              <a:rPr lang="en-US" sz="2000" b="1" dirty="0">
                <a:hlinkClick r:id="rId4"/>
              </a:rPr>
              <a:t>http://www.google.com/support/webmasters/</a:t>
            </a:r>
            <a:endParaRPr lang="bg-BG" sz="2000" b="1" dirty="0">
              <a:hlinkClick r:id="rId4"/>
            </a:endParaRPr>
          </a:p>
          <a:p>
            <a:pPr eaLnBrk="1" hangingPunct="1"/>
            <a:endParaRPr lang="bg-BG" sz="2000" b="1" dirty="0">
              <a:hlinkClick r:id="rId4"/>
            </a:endParaRPr>
          </a:p>
          <a:p>
            <a:pPr eaLnBrk="1" hangingPunct="1"/>
            <a:r>
              <a:rPr lang="en-US" sz="2000" b="1" dirty="0">
                <a:hlinkClick r:id="rId5"/>
              </a:rPr>
              <a:t>http://www.google.com/support/forum/p/Webmasters</a:t>
            </a:r>
            <a:endParaRPr lang="bg-BG" sz="2000" b="1" dirty="0">
              <a:hlinkClick r:id="rId4"/>
            </a:endParaRPr>
          </a:p>
          <a:p>
            <a:pPr eaLnBrk="1" hangingPunct="1"/>
            <a:endParaRPr lang="bg-BG" sz="2000" b="1" dirty="0">
              <a:hlinkClick r:id="rId4"/>
            </a:endParaRPr>
          </a:p>
          <a:p>
            <a:pPr eaLnBrk="1" hangingPunct="1"/>
            <a:r>
              <a:rPr lang="en-US" sz="2000" b="1" dirty="0">
                <a:hlinkClick r:id="rId6"/>
              </a:rPr>
              <a:t>http://googlewebmastercentral.blogspot.com/</a:t>
            </a:r>
            <a:endParaRPr lang="bg-BG" sz="2000" b="1" dirty="0"/>
          </a:p>
          <a:p>
            <a:pPr eaLnBrk="1" hangingPunct="1"/>
            <a:endParaRPr lang="bg-BG" sz="2000" b="1" dirty="0">
              <a:hlinkClick r:id="rId4"/>
            </a:endParaRPr>
          </a:p>
          <a:p>
            <a:pPr eaLnBrk="1" hangingPunct="1"/>
            <a:r>
              <a:rPr lang="en-US" sz="2000" b="1" dirty="0">
                <a:hlinkClick r:id="rId7"/>
              </a:rPr>
              <a:t>http://insidesearch.blogspot.com/</a:t>
            </a:r>
            <a:endParaRPr lang="bg-BG" sz="2000" b="1" dirty="0"/>
          </a:p>
          <a:p>
            <a:pPr eaLnBrk="1" hangingPunct="1"/>
            <a:endParaRPr lang="bg-BG" sz="2000" b="1" dirty="0">
              <a:hlinkClick r:id="rId4"/>
            </a:endParaRPr>
          </a:p>
          <a:p>
            <a:pPr eaLnBrk="1" hangingPunct="1"/>
            <a:r>
              <a:rPr lang="en-US" sz="2000" b="1" dirty="0">
                <a:hlinkClick r:id="rId8"/>
              </a:rPr>
              <a:t>http://googleblog.blogspot.com/</a:t>
            </a:r>
            <a:endParaRPr lang="bg-BG" sz="2000" b="1" dirty="0"/>
          </a:p>
          <a:p>
            <a:pPr eaLnBrk="1" hangingPunct="1"/>
            <a:endParaRPr lang="bg-BG" sz="2000" dirty="0">
              <a:hlinkClick r:id="rId4"/>
            </a:endParaRPr>
          </a:p>
          <a:p>
            <a:pPr eaLnBrk="1" hangingPunct="1"/>
            <a:r>
              <a:rPr lang="en-US" sz="2000" dirty="0">
                <a:hlinkClick r:id="rId4"/>
              </a:rPr>
              <a:t> </a:t>
            </a:r>
            <a:endParaRPr lang="en-US" sz="2000" dirty="0"/>
          </a:p>
          <a:p>
            <a:pPr algn="ctr" eaLnBrk="1" hangingPunct="1"/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1332</TotalTime>
  <Words>465</Words>
  <Application>Microsoft Office PowerPoint</Application>
  <PresentationFormat>On-screen Show (4:3)</PresentationFormat>
  <Paragraphs>237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Създаване и оптимизация  на уеб сайт </vt:lpstr>
      <vt:lpstr>Представяне </vt:lpstr>
      <vt:lpstr>Множество клиенти в Гугъл Топ 10</vt:lpstr>
      <vt:lpstr>Представяне </vt:lpstr>
      <vt:lpstr> </vt:lpstr>
      <vt:lpstr> </vt:lpstr>
      <vt:lpstr>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PowerPoint Presentation</vt:lpstr>
      <vt:lpstr> 1. Увеличено време за престой в сайта – време на престой в сайта – важен фактор за Гугъл  2. Лек и чист код – лесно се сканира от Гугъл</vt:lpstr>
      <vt:lpstr> 3. Двоен брой индексируеми страници (без опасност от Duplicate Content)  4. Взаимодействие на потребителя със сайта навсякъде 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Svetlin Nakov</cp:lastModifiedBy>
  <cp:revision>178</cp:revision>
  <dcterms:created xsi:type="dcterms:W3CDTF">2011-11-19T10:42:52Z</dcterms:created>
  <dcterms:modified xsi:type="dcterms:W3CDTF">2011-11-28T20:57:13Z</dcterms:modified>
</cp:coreProperties>
</file>